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34"/>
  </p:notesMasterIdLst>
  <p:sldIdLst>
    <p:sldId id="426" r:id="rId2"/>
    <p:sldId id="427" r:id="rId3"/>
    <p:sldId id="428" r:id="rId4"/>
    <p:sldId id="429" r:id="rId5"/>
    <p:sldId id="355" r:id="rId6"/>
    <p:sldId id="404" r:id="rId7"/>
    <p:sldId id="405" r:id="rId8"/>
    <p:sldId id="407" r:id="rId9"/>
    <p:sldId id="357" r:id="rId10"/>
    <p:sldId id="372" r:id="rId11"/>
    <p:sldId id="409" r:id="rId12"/>
    <p:sldId id="374" r:id="rId13"/>
    <p:sldId id="411" r:id="rId14"/>
    <p:sldId id="352" r:id="rId15"/>
    <p:sldId id="418" r:id="rId16"/>
    <p:sldId id="375" r:id="rId17"/>
    <p:sldId id="412" r:id="rId18"/>
    <p:sldId id="414" r:id="rId19"/>
    <p:sldId id="415" r:id="rId20"/>
    <p:sldId id="417" r:id="rId21"/>
    <p:sldId id="416" r:id="rId22"/>
    <p:sldId id="259" r:id="rId23"/>
    <p:sldId id="420" r:id="rId24"/>
    <p:sldId id="422" r:id="rId25"/>
    <p:sldId id="283" r:id="rId26"/>
    <p:sldId id="423" r:id="rId27"/>
    <p:sldId id="424" r:id="rId28"/>
    <p:sldId id="391" r:id="rId29"/>
    <p:sldId id="382" r:id="rId30"/>
    <p:sldId id="403" r:id="rId31"/>
    <p:sldId id="292" r:id="rId32"/>
    <p:sldId id="293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355800"/>
    <a:srgbClr val="7DD7FF"/>
    <a:srgbClr val="57D3FF"/>
    <a:srgbClr val="1D94AD"/>
    <a:srgbClr val="0033CC"/>
    <a:srgbClr val="FFCC00"/>
    <a:srgbClr val="FFE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10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DFF8DFE6-BCE2-4280-92AD-39F98B25310C}" type="datetimeFigureOut">
              <a:rPr lang="es-MX"/>
              <a:pPr>
                <a:defRPr/>
              </a:pPr>
              <a:t>10/09/2015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7AE869FB-E9E3-4D7D-A294-095C4EF0C9BA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9547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593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2B0B34-B0C3-4887-A587-E13C920D3CED}" type="slidenum">
              <a:rPr lang="es-MX"/>
              <a:pPr/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593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2B0B34-B0C3-4887-A587-E13C920D3CED}" type="slidenum">
              <a:rPr lang="es-MX"/>
              <a:pPr/>
              <a:t>6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593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2B0B34-B0C3-4887-A587-E13C920D3CED}" type="slidenum">
              <a:rPr lang="es-MX"/>
              <a:pPr/>
              <a:t>7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593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2B0B34-B0C3-4887-A587-E13C920D3CED}" type="slidenum">
              <a:rPr lang="es-MX"/>
              <a:pPr/>
              <a:t>8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604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68D735-D123-4829-B8EC-F0AD21FC482D}" type="slidenum">
              <a:rPr lang="es-MX"/>
              <a:pPr/>
              <a:t>10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604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68D735-D123-4829-B8EC-F0AD21FC482D}" type="slidenum">
              <a:rPr lang="es-MX"/>
              <a:pPr/>
              <a:t>11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5" descr="Ferring base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62" b="37955"/>
          <a:stretch>
            <a:fillRect/>
          </a:stretch>
        </p:blipFill>
        <p:spPr bwMode="auto">
          <a:xfrm>
            <a:off x="6745288" y="5991225"/>
            <a:ext cx="2073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57325" y="3313084"/>
            <a:ext cx="7227888" cy="350865"/>
          </a:xfrm>
        </p:spPr>
        <p:txBody>
          <a:bodyPr/>
          <a:lstStyle>
            <a:lvl1pPr algn="l">
              <a:defRPr sz="2400" b="1" cap="none">
                <a:solidFill>
                  <a:srgbClr val="008FD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0" name="Sottotitolo 2"/>
          <p:cNvSpPr>
            <a:spLocks noGrp="1"/>
          </p:cNvSpPr>
          <p:nvPr>
            <p:ph type="subTitle" idx="1"/>
          </p:nvPr>
        </p:nvSpPr>
        <p:spPr>
          <a:xfrm>
            <a:off x="1450731" y="3930898"/>
            <a:ext cx="7234482" cy="276999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88D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8208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3" descr="Ferring base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62" b="37955"/>
          <a:stretch>
            <a:fillRect/>
          </a:stretch>
        </p:blipFill>
        <p:spPr bwMode="auto">
          <a:xfrm>
            <a:off x="6745288" y="5991225"/>
            <a:ext cx="2073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50730" y="4051150"/>
            <a:ext cx="7234483" cy="350865"/>
          </a:xfrm>
        </p:spPr>
        <p:txBody>
          <a:bodyPr/>
          <a:lstStyle>
            <a:lvl1pPr algn="l">
              <a:defRPr>
                <a:solidFill>
                  <a:srgbClr val="008FD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50731" y="4607904"/>
            <a:ext cx="7234482" cy="276999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008FD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4304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noProof="0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0"/>
          </p:nvPr>
        </p:nvSpPr>
        <p:spPr>
          <a:xfrm>
            <a:off x="828674" y="1757729"/>
            <a:ext cx="7858125" cy="276999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0088D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Segnaposto contenuto 2"/>
          <p:cNvSpPr>
            <a:spLocks noGrp="1"/>
          </p:cNvSpPr>
          <p:nvPr>
            <p:ph idx="11"/>
          </p:nvPr>
        </p:nvSpPr>
        <p:spPr>
          <a:xfrm>
            <a:off x="828675" y="2314140"/>
            <a:ext cx="7856538" cy="1231106"/>
          </a:xfrm>
        </p:spPr>
        <p:txBody>
          <a:bodyPr/>
          <a:lstStyle>
            <a:lvl3pPr>
              <a:defRPr/>
            </a:lvl3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5240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8675" y="2194398"/>
            <a:ext cx="7856538" cy="1231106"/>
          </a:xfrm>
        </p:spPr>
        <p:txBody>
          <a:bodyPr/>
          <a:lstStyle>
            <a:lvl3pPr>
              <a:defRPr/>
            </a:lvl3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0772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8675" y="2346747"/>
            <a:ext cx="3771900" cy="851515"/>
          </a:xfrm>
        </p:spPr>
        <p:txBody>
          <a:bodyPr/>
          <a:lstStyle>
            <a:lvl1pPr>
              <a:defRPr lang="it-IT" sz="1400" b="1" kern="1200" dirty="0" smtClean="0">
                <a:solidFill>
                  <a:srgbClr val="0088D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GB" sz="1200" kern="1200" noProof="0" dirty="0" smtClean="0">
                <a:solidFill>
                  <a:srgbClr val="5A5B5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it-IT" sz="1100" kern="1200" dirty="0" smtClean="0">
                <a:solidFill>
                  <a:srgbClr val="5A5B5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3313" y="2346747"/>
            <a:ext cx="3771900" cy="851515"/>
          </a:xfrm>
        </p:spPr>
        <p:txBody>
          <a:bodyPr/>
          <a:lstStyle>
            <a:lvl1pPr>
              <a:defRPr lang="it-IT" sz="1400" b="1" kern="1200" dirty="0" smtClean="0">
                <a:solidFill>
                  <a:srgbClr val="0088D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GB" sz="1200" kern="1200" noProof="0" dirty="0" smtClean="0">
                <a:solidFill>
                  <a:srgbClr val="5A5B5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it-IT" sz="1100" kern="1200" dirty="0" smtClean="0">
                <a:solidFill>
                  <a:srgbClr val="5A5B5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egnaposto testo 9"/>
          <p:cNvSpPr>
            <a:spLocks noGrp="1"/>
          </p:cNvSpPr>
          <p:nvPr>
            <p:ph type="body" sz="quarter" idx="10"/>
          </p:nvPr>
        </p:nvSpPr>
        <p:spPr>
          <a:xfrm>
            <a:off x="828674" y="1757729"/>
            <a:ext cx="7858125" cy="276999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0088D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2080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28675" y="1756800"/>
            <a:ext cx="3772800" cy="276999"/>
          </a:xfrm>
        </p:spPr>
        <p:txBody>
          <a:bodyPr/>
          <a:lstStyle>
            <a:lvl1pPr marL="0" indent="0">
              <a:buNone/>
              <a:defRPr lang="it-IT" sz="1800" b="1" kern="1200" dirty="0" smtClean="0">
                <a:solidFill>
                  <a:srgbClr val="0088D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28675" y="2346747"/>
            <a:ext cx="3772800" cy="851515"/>
          </a:xfrm>
        </p:spPr>
        <p:txBody>
          <a:bodyPr/>
          <a:lstStyle>
            <a:lvl1pPr>
              <a:defRPr lang="it-IT" sz="1400" b="1" kern="1200" dirty="0" smtClean="0">
                <a:solidFill>
                  <a:srgbClr val="0088D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5750" indent="-171450">
              <a:defRPr lang="en-GB" sz="1200" kern="1200" noProof="0" dirty="0" smtClean="0">
                <a:solidFill>
                  <a:srgbClr val="5A5B5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it-IT" sz="1100" kern="1200" dirty="0" smtClean="0">
                <a:solidFill>
                  <a:srgbClr val="5A5B5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912413" y="1756800"/>
            <a:ext cx="3772800" cy="276999"/>
          </a:xfrm>
        </p:spPr>
        <p:txBody>
          <a:bodyPr/>
          <a:lstStyle>
            <a:lvl1pPr marL="0" indent="0">
              <a:buNone/>
              <a:defRPr lang="it-IT" sz="1800" b="1" kern="1200" dirty="0" smtClean="0">
                <a:solidFill>
                  <a:srgbClr val="0088D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912413" y="2346747"/>
            <a:ext cx="3772800" cy="851515"/>
          </a:xfrm>
        </p:spPr>
        <p:txBody>
          <a:bodyPr/>
          <a:lstStyle>
            <a:lvl1pPr>
              <a:defRPr lang="it-IT" sz="1400" b="1" kern="1200" dirty="0" smtClean="0">
                <a:solidFill>
                  <a:srgbClr val="0088D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GB" sz="1200" kern="1200" noProof="0" dirty="0" smtClean="0">
                <a:solidFill>
                  <a:srgbClr val="5A5B5E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it-IT" sz="1100" kern="1200" dirty="0" smtClean="0">
                <a:solidFill>
                  <a:srgbClr val="5A5B5E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32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72469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86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20" descr="Ferring base3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Segnaposto titolo 1"/>
          <p:cNvSpPr>
            <a:spLocks noGrp="1"/>
          </p:cNvSpPr>
          <p:nvPr>
            <p:ph type="title"/>
          </p:nvPr>
        </p:nvSpPr>
        <p:spPr bwMode="auto">
          <a:xfrm>
            <a:off x="828675" y="1255713"/>
            <a:ext cx="785653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28675" y="2193925"/>
            <a:ext cx="7856538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</p:txBody>
      </p:sp>
      <p:pic>
        <p:nvPicPr>
          <p:cNvPr id="1029" name="Picture 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72" b="47183"/>
          <a:stretch>
            <a:fillRect/>
          </a:stretch>
        </p:blipFill>
        <p:spPr bwMode="auto">
          <a:xfrm>
            <a:off x="7129463" y="6213475"/>
            <a:ext cx="15557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09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</p:sldLayoutIdLst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 kern="1200">
          <a:solidFill>
            <a:srgbClr val="008FD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8FD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8FD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8FD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8FD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8FD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8FD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8FD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8FD1"/>
          </a:solidFill>
          <a:latin typeface="Arial" pitchFamily="34" charset="0"/>
          <a:cs typeface="Arial" pitchFamily="34" charset="0"/>
        </a:defRPr>
      </a:lvl9pPr>
    </p:titleStyle>
    <p:bodyStyle>
      <a:lvl1pPr algn="l" rtl="0" eaLnBrk="0" fontAlgn="base" hangingPunct="0">
        <a:spcBef>
          <a:spcPts val="1800"/>
        </a:spcBef>
        <a:spcAft>
          <a:spcPct val="0"/>
        </a:spcAft>
        <a:buFont typeface="Arial" pitchFamily="34" charset="0"/>
        <a:defRPr b="1" kern="1200">
          <a:solidFill>
            <a:srgbClr val="008FD1"/>
          </a:solidFill>
          <a:latin typeface="Arial" pitchFamily="34" charset="0"/>
          <a:ea typeface="+mn-ea"/>
          <a:cs typeface="Arial" pitchFamily="34" charset="0"/>
        </a:defRPr>
      </a:lvl1pPr>
      <a:lvl2pPr marL="273050" indent="-185738" algn="l" rtl="0" eaLnBrk="0" fontAlgn="base" hangingPunct="0">
        <a:spcBef>
          <a:spcPts val="1200"/>
        </a:spcBef>
        <a:spcAft>
          <a:spcPct val="0"/>
        </a:spcAft>
        <a:buClr>
          <a:srgbClr val="008AC7"/>
        </a:buClr>
        <a:buSzPct val="120000"/>
        <a:buFont typeface="Arial" pitchFamily="34" charset="0"/>
        <a:buChar char="●"/>
        <a:defRPr sz="1500" kern="1200">
          <a:solidFill>
            <a:srgbClr val="5A5B5E"/>
          </a:solidFill>
          <a:latin typeface="Arial" pitchFamily="34" charset="0"/>
          <a:ea typeface="+mn-ea"/>
          <a:cs typeface="Arial" pitchFamily="34" charset="0"/>
        </a:defRPr>
      </a:lvl2pPr>
      <a:lvl3pPr marL="695325" indent="-176213" algn="l" rtl="0" eaLnBrk="0" fontAlgn="base" hangingPunct="0">
        <a:spcBef>
          <a:spcPts val="1000"/>
        </a:spcBef>
        <a:spcAft>
          <a:spcPct val="0"/>
        </a:spcAft>
        <a:buClr>
          <a:srgbClr val="7FB6DC"/>
        </a:buClr>
        <a:buSzPct val="120000"/>
        <a:buFont typeface="Arial" pitchFamily="34" charset="0"/>
        <a:buChar char="●"/>
        <a:defRPr sz="1200" kern="1200">
          <a:solidFill>
            <a:srgbClr val="5A5B5E"/>
          </a:solidFill>
          <a:latin typeface="Arial" pitchFamily="34" charset="0"/>
          <a:ea typeface="+mn-ea"/>
          <a:cs typeface="Arial" pitchFamily="34" charset="0"/>
        </a:defRPr>
      </a:lvl3pPr>
      <a:lvl4pPr marL="1257300" indent="-193675" algn="l" rtl="0" eaLnBrk="0" fontAlgn="base" hangingPunct="0">
        <a:spcBef>
          <a:spcPts val="800"/>
        </a:spcBef>
        <a:spcAft>
          <a:spcPct val="0"/>
        </a:spcAft>
        <a:buClr>
          <a:srgbClr val="AECFE8"/>
        </a:buClr>
        <a:buSzPct val="120000"/>
        <a:buFont typeface="Arial" pitchFamily="34" charset="0"/>
        <a:buChar char="●"/>
        <a:defRPr sz="1000" kern="1200">
          <a:solidFill>
            <a:srgbClr val="5A5B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ppyanez@gmail.com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3276600"/>
            <a:ext cx="7234483" cy="1371600"/>
          </a:xfrm>
        </p:spPr>
        <p:txBody>
          <a:bodyPr/>
          <a:lstStyle/>
          <a:p>
            <a:pPr algn="ctr">
              <a:defRPr/>
            </a:pPr>
            <a:r>
              <a:rPr lang="es-MX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s-MX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MX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Protocolos de estimulación</a:t>
            </a:r>
            <a:br>
              <a:rPr lang="es-MX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MX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ovárica</a:t>
            </a:r>
            <a:br>
              <a:rPr lang="es-MX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MX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Casos </a:t>
            </a:r>
            <a:r>
              <a:rPr lang="es-MX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Clínicos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852369"/>
            <a:ext cx="7234482" cy="1231106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s-MX" sz="2000" dirty="0" smtClean="0"/>
              <a:t>Dr. José Arturo Yáñez Espinosa</a:t>
            </a:r>
          </a:p>
          <a:p>
            <a:pPr algn="ctr">
              <a:lnSpc>
                <a:spcPct val="80000"/>
              </a:lnSpc>
              <a:defRPr/>
            </a:pPr>
            <a:endParaRPr lang="es-MX" sz="2000" dirty="0" smtClean="0"/>
          </a:p>
          <a:p>
            <a:pPr algn="ctr">
              <a:lnSpc>
                <a:spcPct val="80000"/>
              </a:lnSpc>
              <a:defRPr/>
            </a:pPr>
            <a:r>
              <a:rPr lang="es-MX" sz="2000" dirty="0" smtClean="0"/>
              <a:t>Ginecología y Obstetricia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2000" dirty="0" smtClean="0"/>
              <a:t>Biología de la Reproducción Humana</a:t>
            </a:r>
          </a:p>
          <a:p>
            <a:pPr algn="ctr">
              <a:lnSpc>
                <a:spcPct val="80000"/>
              </a:lnSpc>
              <a:defRPr/>
            </a:pPr>
            <a:endParaRPr lang="es-MX" sz="2000" dirty="0" smtClean="0"/>
          </a:p>
        </p:txBody>
      </p:sp>
      <p:pic>
        <p:nvPicPr>
          <p:cNvPr id="4100" name="Picture 9" descr="inperi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591033"/>
            <a:ext cx="12192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581400" y="6174432"/>
            <a:ext cx="2322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Septiembre</a:t>
            </a:r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2015</a:t>
            </a:r>
            <a:endParaRPr lang="en-US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832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609600" y="1676400"/>
            <a:ext cx="8229600" cy="3985706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s-ES_tradnl" sz="2800" b="0" dirty="0" smtClean="0">
                <a:solidFill>
                  <a:schemeClr val="bg1">
                    <a:lumMod val="50000"/>
                  </a:schemeClr>
                </a:solidFill>
              </a:rPr>
              <a:t>En día 14 del ciclo la paciente presenta folículo en ovario izquierdo de 19mm, de acuerdo con el esquema se dispara con </a:t>
            </a:r>
            <a:r>
              <a:rPr lang="es-ES_tradnl" sz="2800" b="0" dirty="0" err="1" smtClean="0">
                <a:solidFill>
                  <a:schemeClr val="bg1">
                    <a:lumMod val="50000"/>
                  </a:schemeClr>
                </a:solidFill>
              </a:rPr>
              <a:t>hCG</a:t>
            </a:r>
            <a:r>
              <a:rPr lang="es-ES_tradnl" sz="2800" b="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s-ES_tradnl" sz="28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s-ES_tradnl" sz="2800" b="0" dirty="0" smtClean="0">
                <a:solidFill>
                  <a:schemeClr val="bg1">
                    <a:lumMod val="50000"/>
                  </a:schemeClr>
                </a:solidFill>
              </a:rPr>
              <a:t>En día 21 a 23 del ciclo se reporta progesterona de 0.1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s-ES_tradnl" b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5486400" y="551122"/>
            <a:ext cx="3581400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8FD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s-ES_tradnl" sz="2800" dirty="0" smtClean="0"/>
              <a:t>Caso clínico 1</a:t>
            </a:r>
            <a:endParaRPr lang="es-MX" sz="2800" dirty="0"/>
          </a:p>
        </p:txBody>
      </p:sp>
      <p:sp>
        <p:nvSpPr>
          <p:cNvPr id="5" name="Rectangle 4"/>
          <p:cNvSpPr/>
          <p:nvPr/>
        </p:nvSpPr>
        <p:spPr>
          <a:xfrm>
            <a:off x="6781800" y="5943600"/>
            <a:ext cx="2362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305800" cy="4785926"/>
          </a:xfrm>
        </p:spPr>
        <p:txBody>
          <a:bodyPr/>
          <a:lstStyle/>
          <a:p>
            <a:pPr algn="ctr">
              <a:defRPr/>
            </a:pPr>
            <a:r>
              <a:rPr lang="es-ES_tradnl" sz="2800" dirty="0" smtClean="0">
                <a:solidFill>
                  <a:schemeClr val="bg1">
                    <a:lumMod val="50000"/>
                  </a:schemeClr>
                </a:solidFill>
              </a:rPr>
              <a:t>¿Cuál seria la conducta a seguir?</a:t>
            </a:r>
            <a:endParaRPr lang="es-ES_tradnl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19112" lvl="2" indent="0">
              <a:lnSpc>
                <a:spcPct val="200000"/>
              </a:lnSpc>
              <a:buNone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s-ES_tradnl" sz="2000" dirty="0" smtClean="0">
                <a:solidFill>
                  <a:schemeClr val="bg1">
                    <a:lumMod val="50000"/>
                  </a:schemeClr>
                </a:solidFill>
              </a:rPr>
              <a:t>) Continuar misma dosis de citrato de </a:t>
            </a:r>
            <a:r>
              <a:rPr lang="es-ES_tradnl" sz="2000" dirty="0" err="1" smtClean="0">
                <a:solidFill>
                  <a:schemeClr val="bg1">
                    <a:lumMod val="50000"/>
                  </a:schemeClr>
                </a:solidFill>
              </a:rPr>
              <a:t>clomifeno</a:t>
            </a:r>
            <a:endParaRPr lang="es-ES_tradnl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9112" lvl="2" indent="0">
              <a:buNone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s-ES_tradnl" sz="2000" dirty="0" smtClean="0">
                <a:solidFill>
                  <a:schemeClr val="bg1">
                    <a:lumMod val="50000"/>
                  </a:schemeClr>
                </a:solidFill>
              </a:rPr>
              <a:t>) Aumentar dosis de citrato de </a:t>
            </a:r>
            <a:r>
              <a:rPr lang="es-ES_tradnl" sz="2000" dirty="0" err="1" smtClean="0">
                <a:solidFill>
                  <a:schemeClr val="bg1">
                    <a:lumMod val="50000"/>
                  </a:schemeClr>
                </a:solidFill>
              </a:rPr>
              <a:t>clomifeno</a:t>
            </a:r>
            <a:r>
              <a:rPr lang="es-ES_tradnl" sz="2000" dirty="0" smtClean="0">
                <a:solidFill>
                  <a:schemeClr val="bg1">
                    <a:lumMod val="50000"/>
                  </a:schemeClr>
                </a:solidFill>
              </a:rPr>
              <a:t>, seguimiento folicular y nueva determinación de progesterona sérica</a:t>
            </a:r>
          </a:p>
          <a:p>
            <a:pPr marL="519112" lvl="2" indent="0">
              <a:lnSpc>
                <a:spcPct val="200000"/>
              </a:lnSpc>
              <a:buNone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s-ES_tradnl" sz="2000" dirty="0" smtClean="0">
                <a:solidFill>
                  <a:schemeClr val="bg1">
                    <a:lumMod val="50000"/>
                  </a:schemeClr>
                </a:solidFill>
              </a:rPr>
              <a:t>) Administrar otro medicamento</a:t>
            </a:r>
          </a:p>
          <a:p>
            <a:pPr marL="519112" lvl="2" indent="0">
              <a:lnSpc>
                <a:spcPct val="200000"/>
              </a:lnSpc>
              <a:buNone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s-ES_tradnl" sz="2000" dirty="0" smtClean="0">
                <a:solidFill>
                  <a:schemeClr val="bg1">
                    <a:lumMod val="50000"/>
                  </a:schemeClr>
                </a:solidFill>
              </a:rPr>
              <a:t>) Pasar a TRA de alta complejidad</a:t>
            </a:r>
          </a:p>
          <a:p>
            <a:pPr marL="519112" lvl="2" indent="0">
              <a:buNone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s-ES_tradnl" sz="2000" dirty="0" smtClean="0">
                <a:solidFill>
                  <a:schemeClr val="bg1">
                    <a:lumMod val="50000"/>
                  </a:schemeClr>
                </a:solidFill>
              </a:rPr>
              <a:t>) Disminuir dosis de citrato de </a:t>
            </a:r>
            <a:r>
              <a:rPr lang="es-ES_tradnl" sz="2000" dirty="0" err="1" smtClean="0">
                <a:solidFill>
                  <a:schemeClr val="bg1">
                    <a:lumMod val="50000"/>
                  </a:schemeClr>
                </a:solidFill>
              </a:rPr>
              <a:t>clomifeno</a:t>
            </a:r>
            <a:r>
              <a:rPr lang="es-ES_tradnl" sz="2000" dirty="0" smtClean="0">
                <a:solidFill>
                  <a:schemeClr val="bg1">
                    <a:lumMod val="50000"/>
                  </a:schemeClr>
                </a:solidFill>
              </a:rPr>
              <a:t> por probable toxicidad</a:t>
            </a:r>
          </a:p>
          <a:p>
            <a:pPr marL="519112" lvl="2" indent="0">
              <a:buNone/>
              <a:defRPr/>
            </a:pPr>
            <a:r>
              <a:rPr lang="es-ES_tradnl" sz="2000" dirty="0" smtClean="0">
                <a:solidFill>
                  <a:schemeClr val="bg1">
                    <a:lumMod val="50000"/>
                  </a:schemeClr>
                </a:solidFill>
              </a:rPr>
              <a:t>ovárica</a:t>
            </a:r>
          </a:p>
          <a:p>
            <a:pPr>
              <a:defRPr/>
            </a:pPr>
            <a:endParaRPr lang="es-ES_tradnl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5486400" y="551122"/>
            <a:ext cx="3581400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8FD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s-ES_tradnl" sz="2800" dirty="0" smtClean="0"/>
              <a:t>Caso clínico 1</a:t>
            </a:r>
            <a:endParaRPr lang="es-MX" sz="2800" dirty="0"/>
          </a:p>
        </p:txBody>
      </p:sp>
      <p:sp>
        <p:nvSpPr>
          <p:cNvPr id="5" name="Rectangle 4"/>
          <p:cNvSpPr/>
          <p:nvPr/>
        </p:nvSpPr>
        <p:spPr>
          <a:xfrm>
            <a:off x="6781800" y="5943600"/>
            <a:ext cx="2362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5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81200"/>
            <a:ext cx="7924800" cy="3877985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s-ES_tradnl" sz="2000" dirty="0" smtClean="0">
                <a:solidFill>
                  <a:schemeClr val="bg1">
                    <a:lumMod val="50000"/>
                  </a:schemeClr>
                </a:solidFill>
              </a:rPr>
              <a:t>Se inicia nuevo ciclo con las recomendaciones anteriores,      2 folículos (OD y OI) de 20 y 19mm respectivamente. 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s-ES_tradnl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s-ES_tradnl" sz="2000" dirty="0" smtClean="0">
                <a:solidFill>
                  <a:schemeClr val="bg1">
                    <a:lumMod val="50000"/>
                  </a:schemeClr>
                </a:solidFill>
              </a:rPr>
              <a:t>Se realiza disparo con </a:t>
            </a:r>
            <a:r>
              <a:rPr lang="es-ES_tradnl" sz="2000" dirty="0" err="1" smtClean="0">
                <a:solidFill>
                  <a:schemeClr val="bg1">
                    <a:lumMod val="50000"/>
                  </a:schemeClr>
                </a:solidFill>
              </a:rPr>
              <a:t>hCG</a:t>
            </a:r>
            <a:endParaRPr lang="es-ES_tradnl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s-ES_tradnl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s-ES_tradnl" sz="2000" dirty="0" smtClean="0">
                <a:solidFill>
                  <a:schemeClr val="bg1">
                    <a:lumMod val="50000"/>
                  </a:schemeClr>
                </a:solidFill>
              </a:rPr>
              <a:t>Nueva determinación de progesterona en día 21 a 23 el cual reporta 13.4ng/ml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s-ES_tradnl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s-ES_tradnl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5486400" y="551122"/>
            <a:ext cx="3581400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8FD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s-ES_tradnl" sz="2800" dirty="0" smtClean="0"/>
              <a:t>Caso clínico 1</a:t>
            </a:r>
            <a:endParaRPr lang="es-MX" sz="2800" dirty="0"/>
          </a:p>
        </p:txBody>
      </p:sp>
      <p:sp>
        <p:nvSpPr>
          <p:cNvPr id="5" name="Rectangle 4"/>
          <p:cNvSpPr/>
          <p:nvPr/>
        </p:nvSpPr>
        <p:spPr>
          <a:xfrm>
            <a:off x="6781800" y="5943600"/>
            <a:ext cx="2362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382000" cy="3480953"/>
          </a:xfrm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s-ES_tradnl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90000"/>
              </a:lnSpc>
              <a:defRPr/>
            </a:pPr>
            <a:endParaRPr lang="es-ES_tradnl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es-ES_tradnl" sz="2400" dirty="0" smtClean="0">
                <a:solidFill>
                  <a:schemeClr val="bg1">
                    <a:lumMod val="50000"/>
                  </a:schemeClr>
                </a:solidFill>
              </a:rPr>
              <a:t>Presenta ausencia de menstruación con determinación de </a:t>
            </a:r>
            <a:r>
              <a:rPr lang="es-ES_tradnl" sz="2400" dirty="0" err="1" smtClean="0">
                <a:solidFill>
                  <a:schemeClr val="bg1">
                    <a:lumMod val="50000"/>
                  </a:schemeClr>
                </a:solidFill>
              </a:rPr>
              <a:t>hCG</a:t>
            </a:r>
            <a:r>
              <a:rPr lang="es-ES_tradnl" sz="2400" dirty="0" smtClean="0">
                <a:solidFill>
                  <a:schemeClr val="bg1">
                    <a:lumMod val="50000"/>
                  </a:schemeClr>
                </a:solidFill>
              </a:rPr>
              <a:t> de 220UI/l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s-ES_tradnl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s-ES_tradnl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90000"/>
              </a:lnSpc>
              <a:defRPr/>
            </a:pPr>
            <a:endParaRPr lang="es-ES_tradnl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5486400" y="551122"/>
            <a:ext cx="3581400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8FD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s-ES_tradnl" sz="2800" dirty="0" smtClean="0"/>
              <a:t>Caso clínico 1</a:t>
            </a:r>
            <a:endParaRPr lang="es-MX" sz="2800" dirty="0"/>
          </a:p>
        </p:txBody>
      </p:sp>
      <p:sp>
        <p:nvSpPr>
          <p:cNvPr id="5" name="Rectangle 4"/>
          <p:cNvSpPr/>
          <p:nvPr/>
        </p:nvSpPr>
        <p:spPr>
          <a:xfrm>
            <a:off x="6781800" y="5943600"/>
            <a:ext cx="2362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1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533400" y="1752600"/>
            <a:ext cx="7848600" cy="3657600"/>
          </a:xfrm>
        </p:spPr>
        <p:txBody>
          <a:bodyPr/>
          <a:lstStyle/>
          <a:p>
            <a:pPr algn="ctr">
              <a:defRPr/>
            </a:pPr>
            <a:endParaRPr lang="es-ES_tradnl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es-ES_tradnl" sz="2400" dirty="0" smtClean="0">
                <a:solidFill>
                  <a:schemeClr val="bg1">
                    <a:lumMod val="50000"/>
                  </a:schemeClr>
                </a:solidFill>
              </a:rPr>
              <a:t>Acude pareja (Ella 25 Él 32) de  escasos recursos, antecedente de infertilidad primaria de 3 años de evolución con 4 ciclos de IO + CP sin respuesta. Diagnóstico corroborado de síndrome de ovarios </a:t>
            </a:r>
            <a:r>
              <a:rPr lang="es-ES_tradnl" sz="2400" dirty="0" err="1" smtClean="0">
                <a:solidFill>
                  <a:schemeClr val="bg1">
                    <a:lumMod val="50000"/>
                  </a:schemeClr>
                </a:solidFill>
              </a:rPr>
              <a:t>poliquísticos</a:t>
            </a:r>
            <a:endParaRPr lang="es-ES_tradnl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5486400" y="551122"/>
            <a:ext cx="3581400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8FD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s-ES_tradnl" sz="2800" dirty="0" smtClean="0"/>
              <a:t>Caso clínico 2</a:t>
            </a:r>
            <a:endParaRPr lang="es-MX" sz="2800" dirty="0"/>
          </a:p>
        </p:txBody>
      </p:sp>
      <p:sp>
        <p:nvSpPr>
          <p:cNvPr id="5" name="Rectangle 4"/>
          <p:cNvSpPr/>
          <p:nvPr/>
        </p:nvSpPr>
        <p:spPr>
          <a:xfrm>
            <a:off x="6781800" y="5943600"/>
            <a:ext cx="2362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762000" y="1905000"/>
            <a:ext cx="7848600" cy="3816429"/>
          </a:xfrm>
        </p:spPr>
        <p:txBody>
          <a:bodyPr/>
          <a:lstStyle/>
          <a:p>
            <a:pPr>
              <a:defRPr/>
            </a:pPr>
            <a:endParaRPr lang="es-ES_tradnl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s-ES_tradnl" sz="2000" dirty="0" smtClean="0">
                <a:solidFill>
                  <a:schemeClr val="bg1">
                    <a:lumMod val="50000"/>
                  </a:schemeClr>
                </a:solidFill>
              </a:rPr>
              <a:t>De acuerdo a la OMS ¿qué tipo de avaluación presenta esta paciente?</a:t>
            </a:r>
          </a:p>
          <a:p>
            <a:pPr>
              <a:defRPr/>
            </a:pPr>
            <a:endParaRPr lang="es-ES_tradn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063625" lvl="3" indent="0">
              <a:lnSpc>
                <a:spcPct val="150000"/>
              </a:lnSpc>
              <a:buNone/>
              <a:defRPr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s-ES_tradnl" sz="2800" dirty="0" smtClean="0">
                <a:solidFill>
                  <a:schemeClr val="bg1">
                    <a:lumMod val="50000"/>
                  </a:schemeClr>
                </a:solidFill>
              </a:rPr>
              <a:t>) I</a:t>
            </a:r>
          </a:p>
          <a:p>
            <a:pPr marL="1063625" lvl="3" indent="0">
              <a:lnSpc>
                <a:spcPct val="150000"/>
              </a:lnSpc>
              <a:buNone/>
              <a:defRPr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s-ES_tradnl" sz="2800" dirty="0" smtClean="0">
                <a:solidFill>
                  <a:schemeClr val="bg1">
                    <a:lumMod val="50000"/>
                  </a:schemeClr>
                </a:solidFill>
              </a:rPr>
              <a:t>) II</a:t>
            </a:r>
          </a:p>
          <a:p>
            <a:pPr marL="1063625" lvl="3" indent="0">
              <a:lnSpc>
                <a:spcPct val="150000"/>
              </a:lnSpc>
              <a:buNone/>
              <a:defRPr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s-ES_tradnl" sz="2800" dirty="0" smtClean="0">
                <a:solidFill>
                  <a:schemeClr val="bg1">
                    <a:lumMod val="50000"/>
                  </a:schemeClr>
                </a:solidFill>
              </a:rPr>
              <a:t>) III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5486400" y="551122"/>
            <a:ext cx="3581400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8FD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s-ES_tradnl" sz="2800" dirty="0" smtClean="0"/>
              <a:t>Caso clínico 2</a:t>
            </a:r>
            <a:endParaRPr lang="es-MX" sz="2800" dirty="0"/>
          </a:p>
        </p:txBody>
      </p:sp>
      <p:sp>
        <p:nvSpPr>
          <p:cNvPr id="5" name="Rectangle 4"/>
          <p:cNvSpPr/>
          <p:nvPr/>
        </p:nvSpPr>
        <p:spPr>
          <a:xfrm>
            <a:off x="6781800" y="5943600"/>
            <a:ext cx="2362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55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81800" y="5943600"/>
            <a:ext cx="2362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914400" y="1477963"/>
            <a:ext cx="7391400" cy="4529445"/>
          </a:xfrm>
        </p:spPr>
        <p:txBody>
          <a:bodyPr/>
          <a:lstStyle/>
          <a:p>
            <a:pPr>
              <a:defRPr/>
            </a:pPr>
            <a:r>
              <a:rPr lang="es-ES_tradnl" sz="2400" dirty="0" smtClean="0"/>
              <a:t>Anovulación (OMS)</a:t>
            </a:r>
          </a:p>
          <a:p>
            <a:pPr lvl="1">
              <a:defRPr/>
            </a:pPr>
            <a:r>
              <a:rPr lang="es-ES_tradnl" sz="2400" dirty="0" smtClean="0"/>
              <a:t>Tipo II</a:t>
            </a:r>
          </a:p>
          <a:p>
            <a:pPr lvl="1">
              <a:defRPr/>
            </a:pPr>
            <a:endParaRPr lang="es-MX" sz="2400" dirty="0" smtClean="0"/>
          </a:p>
          <a:p>
            <a:pPr lvl="2">
              <a:defRPr/>
            </a:pPr>
            <a:r>
              <a:rPr lang="es-ES_tradnl" sz="2400" b="1" dirty="0" smtClean="0"/>
              <a:t> 70-80%</a:t>
            </a:r>
          </a:p>
          <a:p>
            <a:pPr lvl="2">
              <a:defRPr/>
            </a:pPr>
            <a:r>
              <a:rPr lang="es-ES_tradnl" sz="2400" dirty="0" smtClean="0"/>
              <a:t> Disfunción hipotálamo hipofisaria</a:t>
            </a:r>
          </a:p>
          <a:p>
            <a:pPr lvl="2">
              <a:defRPr/>
            </a:pPr>
            <a:r>
              <a:rPr lang="es-ES_tradnl" sz="2400" dirty="0" smtClean="0"/>
              <a:t> </a:t>
            </a:r>
            <a:r>
              <a:rPr lang="es-ES_tradnl" sz="2400" dirty="0" err="1" smtClean="0"/>
              <a:t>Normoestrogénica</a:t>
            </a:r>
            <a:r>
              <a:rPr lang="es-ES_tradnl" sz="2400" dirty="0" smtClean="0"/>
              <a:t>, </a:t>
            </a:r>
            <a:r>
              <a:rPr lang="es-ES_tradnl" sz="2400" dirty="0" err="1" smtClean="0"/>
              <a:t>normogonadotrópica</a:t>
            </a:r>
            <a:endParaRPr lang="es-ES_tradnl" sz="2400" dirty="0" smtClean="0"/>
          </a:p>
          <a:p>
            <a:pPr lvl="2">
              <a:defRPr/>
            </a:pPr>
            <a:r>
              <a:rPr lang="es-ES_tradnl" sz="2400" dirty="0" smtClean="0"/>
              <a:t>FSH normal, LH normal o elevada</a:t>
            </a:r>
          </a:p>
          <a:p>
            <a:pPr lvl="2">
              <a:defRPr/>
            </a:pPr>
            <a:r>
              <a:rPr lang="es-ES_tradnl" sz="2400" b="1" dirty="0" smtClean="0"/>
              <a:t>SOP</a:t>
            </a:r>
          </a:p>
          <a:p>
            <a:pPr lvl="2">
              <a:buFont typeface="Wingdings" pitchFamily="2" charset="2"/>
              <a:buNone/>
              <a:defRPr/>
            </a:pPr>
            <a:endParaRPr lang="es-ES_tradnl" dirty="0" smtClean="0"/>
          </a:p>
          <a:p>
            <a:pPr lvl="2">
              <a:defRPr/>
            </a:pPr>
            <a:endParaRPr lang="es-ES_tradnl" dirty="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362200" y="6202363"/>
            <a:ext cx="6673850" cy="276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1200">
                <a:latin typeface="Tahoma" pitchFamily="34" charset="0"/>
              </a:rPr>
              <a:t>Ortega C, Sánchez A. </a:t>
            </a:r>
            <a:r>
              <a:rPr lang="es-ES_tradnl" sz="1200" b="1">
                <a:latin typeface="Tahoma" pitchFamily="34" charset="0"/>
              </a:rPr>
              <a:t>Tópicos selectos en endocrinología reproductiva</a:t>
            </a:r>
            <a:r>
              <a:rPr lang="es-ES_tradnl" sz="1200">
                <a:latin typeface="Tahoma" pitchFamily="34" charset="0"/>
              </a:rPr>
              <a:t>. Alfil. México 2010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5486400" y="551122"/>
            <a:ext cx="3581400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8FD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s-ES_tradnl" sz="2800" dirty="0" smtClean="0"/>
              <a:t>Caso clínico 2</a:t>
            </a:r>
            <a:endParaRPr lang="es-MX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228600" y="1600200"/>
            <a:ext cx="8839200" cy="4765407"/>
          </a:xfrm>
        </p:spPr>
        <p:txBody>
          <a:bodyPr/>
          <a:lstStyle/>
          <a:p>
            <a:pPr>
              <a:defRPr/>
            </a:pPr>
            <a:r>
              <a:rPr lang="es-ES_tradnl" sz="2000" dirty="0" smtClean="0">
                <a:solidFill>
                  <a:schemeClr val="bg1">
                    <a:lumMod val="50000"/>
                  </a:schemeClr>
                </a:solidFill>
              </a:rPr>
              <a:t>La paciente solicita inseminación intrauterina. </a:t>
            </a:r>
          </a:p>
          <a:p>
            <a:pPr algn="ctr">
              <a:defRPr/>
            </a:pPr>
            <a:r>
              <a:rPr lang="es-ES_tradnl" sz="2000" dirty="0" smtClean="0">
                <a:solidFill>
                  <a:schemeClr val="bg1">
                    <a:lumMod val="50000"/>
                  </a:schemeClr>
                </a:solidFill>
              </a:rPr>
              <a:t>¿Cual sería el protocolo de </a:t>
            </a:r>
            <a:r>
              <a:rPr lang="es-ES_tradnl" sz="2000" dirty="0" err="1" smtClean="0">
                <a:solidFill>
                  <a:schemeClr val="bg1">
                    <a:lumMod val="50000"/>
                  </a:schemeClr>
                </a:solidFill>
              </a:rPr>
              <a:t>hiperestimulación</a:t>
            </a:r>
            <a:r>
              <a:rPr lang="es-ES_tradnl" sz="2000" dirty="0" smtClean="0">
                <a:solidFill>
                  <a:schemeClr val="bg1">
                    <a:lumMod val="50000"/>
                  </a:schemeClr>
                </a:solidFill>
              </a:rPr>
              <a:t> ovárica                            para esta paciente?</a:t>
            </a:r>
          </a:p>
          <a:p>
            <a:pPr marL="1081087" lvl="3" indent="0">
              <a:lnSpc>
                <a:spcPct val="150000"/>
              </a:lnSpc>
              <a:buNone/>
              <a:defRPr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s-ES_tradnl" sz="2200" dirty="0" smtClean="0">
                <a:solidFill>
                  <a:schemeClr val="bg1">
                    <a:lumMod val="50000"/>
                  </a:schemeClr>
                </a:solidFill>
              </a:rPr>
              <a:t>) Citrato de </a:t>
            </a:r>
            <a:r>
              <a:rPr lang="es-ES_tradnl" sz="2200" dirty="0" err="1" smtClean="0">
                <a:solidFill>
                  <a:schemeClr val="bg1">
                    <a:lumMod val="50000"/>
                  </a:schemeClr>
                </a:solidFill>
              </a:rPr>
              <a:t>clomifeno</a:t>
            </a:r>
            <a:endParaRPr lang="es-ES_tradnl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081087" lvl="3" indent="0">
              <a:lnSpc>
                <a:spcPct val="150000"/>
              </a:lnSpc>
              <a:buNone/>
              <a:defRPr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s-ES_tradnl" sz="2200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es-ES_tradnl" sz="2200" dirty="0" err="1" smtClean="0">
                <a:solidFill>
                  <a:schemeClr val="bg1">
                    <a:lumMod val="50000"/>
                  </a:schemeClr>
                </a:solidFill>
              </a:rPr>
              <a:t>Letrozol</a:t>
            </a:r>
            <a:endParaRPr lang="es-ES_tradnl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081087" lvl="3" indent="0">
              <a:lnSpc>
                <a:spcPct val="150000"/>
              </a:lnSpc>
              <a:buNone/>
              <a:defRPr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s-ES_tradnl" sz="2200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es-ES_tradnl" sz="2200" dirty="0" err="1" smtClean="0">
                <a:solidFill>
                  <a:schemeClr val="bg1">
                    <a:lumMod val="50000"/>
                  </a:schemeClr>
                </a:solidFill>
              </a:rPr>
              <a:t>Menotropinas</a:t>
            </a:r>
            <a:r>
              <a:rPr lang="es-ES_tradnl" sz="2200" dirty="0" smtClean="0">
                <a:solidFill>
                  <a:schemeClr val="bg1">
                    <a:lumMod val="50000"/>
                  </a:schemeClr>
                </a:solidFill>
              </a:rPr>
              <a:t> a dosis altas debido a la mala respuesta con CC</a:t>
            </a:r>
          </a:p>
          <a:p>
            <a:pPr marL="1081087" lvl="3" indent="0">
              <a:lnSpc>
                <a:spcPct val="150000"/>
              </a:lnSpc>
              <a:buNone/>
              <a:defRPr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s-ES_tradnl" sz="2200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es-ES_tradnl" sz="2200" dirty="0" err="1" smtClean="0">
                <a:solidFill>
                  <a:schemeClr val="bg1">
                    <a:lumMod val="50000"/>
                  </a:schemeClr>
                </a:solidFill>
              </a:rPr>
              <a:t>Urofolitropina</a:t>
            </a:r>
            <a:r>
              <a:rPr lang="es-ES_tradnl" sz="2200" dirty="0" smtClean="0">
                <a:solidFill>
                  <a:schemeClr val="bg1">
                    <a:lumMod val="50000"/>
                  </a:schemeClr>
                </a:solidFill>
              </a:rPr>
              <a:t> (FSH) urinaria</a:t>
            </a:r>
          </a:p>
          <a:p>
            <a:pPr marL="1081087" lvl="3" indent="0">
              <a:lnSpc>
                <a:spcPct val="150000"/>
              </a:lnSpc>
              <a:buNone/>
              <a:defRPr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s-ES_tradnl" sz="2200" dirty="0" smtClean="0">
                <a:solidFill>
                  <a:schemeClr val="bg1">
                    <a:lumMod val="50000"/>
                  </a:schemeClr>
                </a:solidFill>
              </a:rPr>
              <a:t>) FSH recombinante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5486400" y="551122"/>
            <a:ext cx="3581400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8FD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s-ES_tradnl" sz="2800" dirty="0" smtClean="0"/>
              <a:t>Caso clínico 2</a:t>
            </a:r>
            <a:endParaRPr lang="es-MX" sz="2800" dirty="0"/>
          </a:p>
        </p:txBody>
      </p:sp>
      <p:sp>
        <p:nvSpPr>
          <p:cNvPr id="5" name="Rectangle 4"/>
          <p:cNvSpPr/>
          <p:nvPr/>
        </p:nvSpPr>
        <p:spPr>
          <a:xfrm>
            <a:off x="6781800" y="5943600"/>
            <a:ext cx="2362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5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81800" y="5943600"/>
            <a:ext cx="2362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" descr="C:\Documents and Settings\Pepe\Mis documentos\Fisiologia reproductiva\escan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7924800" cy="505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 bwMode="auto">
          <a:xfrm>
            <a:off x="5486400" y="551122"/>
            <a:ext cx="3581400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8FD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s-ES_tradnl" sz="2800" dirty="0" smtClean="0"/>
              <a:t>Caso clínico 2</a:t>
            </a:r>
            <a:endParaRPr lang="es-MX" sz="2800" dirty="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859516" y="6347312"/>
            <a:ext cx="1498600" cy="276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1200" dirty="0" smtClean="0">
                <a:latin typeface="Tahoma" pitchFamily="34" charset="0"/>
              </a:rPr>
              <a:t>Cortesía </a:t>
            </a:r>
            <a:r>
              <a:rPr lang="es-ES_tradnl" sz="1200" b="1" dirty="0">
                <a:latin typeface="Tahoma" pitchFamily="34" charset="0"/>
              </a:rPr>
              <a:t>FERRING</a:t>
            </a:r>
          </a:p>
        </p:txBody>
      </p:sp>
    </p:spTree>
    <p:extLst>
      <p:ext uri="{BB962C8B-B14F-4D97-AF65-F5344CB8AC3E}">
        <p14:creationId xmlns:p14="http://schemas.microsoft.com/office/powerpoint/2010/main" val="162978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81800" y="5943600"/>
            <a:ext cx="2362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685800" y="1489336"/>
            <a:ext cx="7391400" cy="4488408"/>
          </a:xfrm>
        </p:spPr>
        <p:txBody>
          <a:bodyPr/>
          <a:lstStyle/>
          <a:p>
            <a:pPr>
              <a:defRPr/>
            </a:pPr>
            <a:r>
              <a:rPr lang="es-ES_tradnl" sz="2000" dirty="0" err="1" smtClean="0"/>
              <a:t>Gonadotropinas</a:t>
            </a:r>
            <a:endParaRPr lang="es-ES_tradnl" sz="2000" dirty="0" smtClean="0"/>
          </a:p>
          <a:p>
            <a:pPr>
              <a:defRPr/>
            </a:pPr>
            <a:endParaRPr lang="es-ES_tradnl" sz="2000" dirty="0" smtClean="0"/>
          </a:p>
          <a:p>
            <a:pPr lvl="1">
              <a:lnSpc>
                <a:spcPct val="150000"/>
              </a:lnSpc>
              <a:defRPr/>
            </a:pPr>
            <a:r>
              <a:rPr lang="es-ES_tradnl" sz="2000" dirty="0" smtClean="0"/>
              <a:t>Ciclo previo de anticoncepción</a:t>
            </a:r>
          </a:p>
          <a:p>
            <a:pPr lvl="1">
              <a:lnSpc>
                <a:spcPct val="150000"/>
              </a:lnSpc>
              <a:defRPr/>
            </a:pPr>
            <a:r>
              <a:rPr lang="es-ES_tradnl" sz="2000" dirty="0" smtClean="0"/>
              <a:t>USG basal (descartar quistes &gt;10mm endometrio no &gt;3mm)</a:t>
            </a:r>
          </a:p>
          <a:p>
            <a:pPr lvl="1">
              <a:lnSpc>
                <a:spcPct val="150000"/>
              </a:lnSpc>
              <a:defRPr/>
            </a:pPr>
            <a:r>
              <a:rPr lang="es-ES_tradnl" sz="2000" dirty="0" smtClean="0"/>
              <a:t>Iniciar de acuerdo al protocolo (STEP UP, STEP DOWN)</a:t>
            </a:r>
          </a:p>
          <a:p>
            <a:pPr lvl="1">
              <a:lnSpc>
                <a:spcPct val="150000"/>
              </a:lnSpc>
              <a:defRPr/>
            </a:pPr>
            <a:r>
              <a:rPr lang="es-ES_tradnl" sz="2000" dirty="0" smtClean="0"/>
              <a:t>USG día 8,10,12 </a:t>
            </a:r>
          </a:p>
          <a:p>
            <a:pPr lvl="2">
              <a:lnSpc>
                <a:spcPct val="150000"/>
              </a:lnSpc>
              <a:defRPr/>
            </a:pPr>
            <a:r>
              <a:rPr lang="es-ES_tradnl" sz="2000" dirty="0" smtClean="0"/>
              <a:t>Desarrollo folicular</a:t>
            </a:r>
          </a:p>
          <a:p>
            <a:pPr lvl="2">
              <a:lnSpc>
                <a:spcPct val="150000"/>
              </a:lnSpc>
              <a:defRPr/>
            </a:pPr>
            <a:r>
              <a:rPr lang="es-ES_tradnl" sz="2000" dirty="0" smtClean="0"/>
              <a:t>Endometrio </a:t>
            </a:r>
            <a:r>
              <a:rPr lang="es-ES_tradnl" sz="2000" dirty="0" err="1" smtClean="0"/>
              <a:t>trilaminar</a:t>
            </a:r>
            <a:endParaRPr lang="es-ES_tradnl" sz="2000" dirty="0" smtClean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362200" y="6202363"/>
            <a:ext cx="6673850" cy="276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1200">
                <a:latin typeface="Tahoma" pitchFamily="34" charset="0"/>
              </a:rPr>
              <a:t>Ortega C, Sánchez A. </a:t>
            </a:r>
            <a:r>
              <a:rPr lang="es-ES_tradnl" sz="1200" b="1">
                <a:latin typeface="Tahoma" pitchFamily="34" charset="0"/>
              </a:rPr>
              <a:t>Tópicos selectos en endocrinología reproductiva</a:t>
            </a:r>
            <a:r>
              <a:rPr lang="es-ES_tradnl" sz="1200">
                <a:latin typeface="Tahoma" pitchFamily="34" charset="0"/>
              </a:rPr>
              <a:t>. Alfil. México 2010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5486400" y="551122"/>
            <a:ext cx="3581400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8FD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s-ES_tradnl" sz="2800" dirty="0" smtClean="0"/>
              <a:t>Caso clínico 2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62649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1676400"/>
            <a:ext cx="7391400" cy="350865"/>
          </a:xfrm>
        </p:spPr>
        <p:txBody>
          <a:bodyPr/>
          <a:lstStyle/>
          <a:p>
            <a:pPr algn="r">
              <a:defRPr/>
            </a:pPr>
            <a:r>
              <a:rPr lang="es-ES_tradnl" dirty="0" smtClean="0"/>
              <a:t>Objetivos generales del curso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7800" y="2438400"/>
            <a:ext cx="6324600" cy="20574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s-ES_tradnl" sz="6600" dirty="0" smtClean="0"/>
              <a:t>		Bienvenidos</a:t>
            </a:r>
          </a:p>
        </p:txBody>
      </p:sp>
      <p:sp>
        <p:nvSpPr>
          <p:cNvPr id="2" name="Rectangle 1"/>
          <p:cNvSpPr/>
          <p:nvPr/>
        </p:nvSpPr>
        <p:spPr>
          <a:xfrm>
            <a:off x="6781800" y="5943600"/>
            <a:ext cx="2362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9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81800" y="5943600"/>
            <a:ext cx="2362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914400" y="1219200"/>
            <a:ext cx="7772400" cy="4924425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s-ES_tradnl" sz="2000" dirty="0" err="1" smtClean="0"/>
              <a:t>Gonadotropinas</a:t>
            </a:r>
            <a:endParaRPr lang="es-ES_tradnl" sz="2000" dirty="0" smtClean="0"/>
          </a:p>
          <a:p>
            <a:pPr>
              <a:lnSpc>
                <a:spcPct val="150000"/>
              </a:lnSpc>
              <a:defRPr/>
            </a:pPr>
            <a:r>
              <a:rPr lang="es-ES_tradnl" sz="2000" dirty="0" smtClean="0"/>
              <a:t>STEP UP</a:t>
            </a:r>
          </a:p>
          <a:p>
            <a:pPr lvl="1">
              <a:lnSpc>
                <a:spcPct val="150000"/>
              </a:lnSpc>
              <a:defRPr/>
            </a:pPr>
            <a:r>
              <a:rPr lang="es-ES_tradnl" sz="2000" dirty="0" smtClean="0"/>
              <a:t>FSH 75 a 150 UI al día con incrementos</a:t>
            </a:r>
          </a:p>
          <a:p>
            <a:pPr lvl="1">
              <a:lnSpc>
                <a:spcPct val="150000"/>
              </a:lnSpc>
              <a:defRPr/>
            </a:pPr>
            <a:r>
              <a:rPr lang="es-ES_tradnl" sz="2000" dirty="0" smtClean="0"/>
              <a:t>36% embarazos múltiples</a:t>
            </a:r>
          </a:p>
          <a:p>
            <a:pPr lvl="1">
              <a:lnSpc>
                <a:spcPct val="150000"/>
              </a:lnSpc>
              <a:defRPr/>
            </a:pPr>
            <a:r>
              <a:rPr lang="es-ES_tradnl" sz="2000" dirty="0" smtClean="0"/>
              <a:t>14% de SHO</a:t>
            </a:r>
          </a:p>
          <a:p>
            <a:pPr>
              <a:lnSpc>
                <a:spcPct val="150000"/>
              </a:lnSpc>
              <a:defRPr/>
            </a:pPr>
            <a:r>
              <a:rPr lang="es-ES_tradnl" sz="2000" dirty="0" smtClean="0"/>
              <a:t>STEP DOWN</a:t>
            </a:r>
          </a:p>
          <a:p>
            <a:pPr lvl="1">
              <a:lnSpc>
                <a:spcPct val="150000"/>
              </a:lnSpc>
              <a:defRPr/>
            </a:pPr>
            <a:r>
              <a:rPr lang="es-ES_tradnl" sz="2000" dirty="0" smtClean="0"/>
              <a:t>Inicio de FSH 150 UI</a:t>
            </a:r>
          </a:p>
          <a:p>
            <a:pPr lvl="1">
              <a:lnSpc>
                <a:spcPct val="150000"/>
              </a:lnSpc>
              <a:defRPr/>
            </a:pPr>
            <a:r>
              <a:rPr lang="es-ES_tradnl" sz="2000" dirty="0" smtClean="0"/>
              <a:t>Disminución de dosis al observar folículo de 10mm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362200" y="6353175"/>
            <a:ext cx="6673850" cy="276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1200">
                <a:latin typeface="Tahoma" pitchFamily="34" charset="0"/>
              </a:rPr>
              <a:t>Ortega C, Sánchez A. </a:t>
            </a:r>
            <a:r>
              <a:rPr lang="es-ES_tradnl" sz="1200" b="1">
                <a:latin typeface="Tahoma" pitchFamily="34" charset="0"/>
              </a:rPr>
              <a:t>Tópicos selectos en endocrinología reproductiva</a:t>
            </a:r>
            <a:r>
              <a:rPr lang="es-ES_tradnl" sz="1200">
                <a:latin typeface="Tahoma" pitchFamily="34" charset="0"/>
              </a:rPr>
              <a:t>. Alfil. México 2010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5486400" y="551122"/>
            <a:ext cx="3581400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8FD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s-ES_tradnl" sz="2800" dirty="0" smtClean="0"/>
              <a:t>Caso clínico 2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4764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81800" y="5943600"/>
            <a:ext cx="2362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762000" y="1447800"/>
            <a:ext cx="7772400" cy="4975721"/>
          </a:xfrm>
        </p:spPr>
        <p:txBody>
          <a:bodyPr/>
          <a:lstStyle/>
          <a:p>
            <a:pPr>
              <a:defRPr/>
            </a:pPr>
            <a:r>
              <a:rPr lang="es-ES_tradnl" sz="2000" dirty="0" smtClean="0"/>
              <a:t>Gonadotropinas</a:t>
            </a:r>
          </a:p>
          <a:p>
            <a:pPr lvl="1">
              <a:lnSpc>
                <a:spcPct val="150000"/>
              </a:lnSpc>
              <a:defRPr/>
            </a:pPr>
            <a:r>
              <a:rPr lang="es-ES_tradnl" sz="2000" dirty="0" smtClean="0"/>
              <a:t>Aplicación de </a:t>
            </a:r>
            <a:r>
              <a:rPr lang="es-ES_tradnl" sz="2000" dirty="0" err="1" smtClean="0"/>
              <a:t>hCG</a:t>
            </a:r>
            <a:r>
              <a:rPr lang="es-ES_tradnl" sz="2000" dirty="0" smtClean="0"/>
              <a:t> 10000 UI  IM ó 250ug recombinante SC</a:t>
            </a:r>
          </a:p>
          <a:p>
            <a:pPr lvl="1">
              <a:lnSpc>
                <a:spcPct val="150000"/>
              </a:lnSpc>
              <a:defRPr/>
            </a:pPr>
            <a:r>
              <a:rPr lang="es-ES_tradnl" sz="2000" dirty="0" smtClean="0"/>
              <a:t>Relaciones sexuales días 10-14</a:t>
            </a:r>
          </a:p>
          <a:p>
            <a:pPr lvl="1">
              <a:lnSpc>
                <a:spcPct val="150000"/>
              </a:lnSpc>
              <a:defRPr/>
            </a:pPr>
            <a:r>
              <a:rPr lang="es-ES_tradnl" sz="2000" dirty="0" smtClean="0"/>
              <a:t>Soporte de fase lútea con progesterona </a:t>
            </a:r>
            <a:r>
              <a:rPr lang="es-ES_tradnl" sz="2000" dirty="0" err="1" smtClean="0"/>
              <a:t>micronizada</a:t>
            </a:r>
            <a:r>
              <a:rPr lang="es-ES_tradnl" sz="2000" dirty="0" smtClean="0"/>
              <a:t> (200mg c/12hrs) ó progesterona IM 200mg D.U. </a:t>
            </a:r>
          </a:p>
          <a:p>
            <a:pPr lvl="1">
              <a:lnSpc>
                <a:spcPct val="150000"/>
              </a:lnSpc>
              <a:defRPr/>
            </a:pPr>
            <a:r>
              <a:rPr lang="es-ES_tradnl" sz="2000" dirty="0" smtClean="0"/>
              <a:t>Determinación de ovulación</a:t>
            </a:r>
          </a:p>
          <a:p>
            <a:pPr lvl="2">
              <a:lnSpc>
                <a:spcPct val="150000"/>
              </a:lnSpc>
              <a:defRPr/>
            </a:pPr>
            <a:r>
              <a:rPr lang="es-ES_tradnl" sz="2000" dirty="0" smtClean="0"/>
              <a:t>Progesterona sérica en día 21 &gt; 5ng/ml</a:t>
            </a:r>
          </a:p>
          <a:p>
            <a:pPr lvl="2">
              <a:lnSpc>
                <a:spcPct val="150000"/>
              </a:lnSpc>
              <a:defRPr/>
            </a:pPr>
            <a:r>
              <a:rPr lang="es-ES_tradnl" sz="2000" dirty="0" smtClean="0"/>
              <a:t>USG día 16 para valorar ruptura folicular</a:t>
            </a:r>
          </a:p>
          <a:p>
            <a:pPr lvl="3">
              <a:lnSpc>
                <a:spcPct val="150000"/>
              </a:lnSpc>
              <a:defRPr/>
            </a:pPr>
            <a:r>
              <a:rPr lang="es-ES_tradnl" sz="2000" dirty="0" smtClean="0"/>
              <a:t>Endometrio &gt; 6mm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362200" y="6471241"/>
            <a:ext cx="6673850" cy="276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1200" dirty="0">
                <a:latin typeface="Tahoma" pitchFamily="34" charset="0"/>
              </a:rPr>
              <a:t>Ortega C, Sánchez A. </a:t>
            </a:r>
            <a:r>
              <a:rPr lang="es-ES_tradnl" sz="1200" b="1" dirty="0">
                <a:latin typeface="Tahoma" pitchFamily="34" charset="0"/>
              </a:rPr>
              <a:t>Tópicos selectos en endocrinología reproductiva</a:t>
            </a:r>
            <a:r>
              <a:rPr lang="es-ES_tradnl" sz="1200" dirty="0">
                <a:latin typeface="Tahoma" pitchFamily="34" charset="0"/>
              </a:rPr>
              <a:t>. Alfil. México 2010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5486400" y="551122"/>
            <a:ext cx="3581400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8FD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s-ES_tradnl" sz="2800" dirty="0" smtClean="0"/>
              <a:t>Caso clínico 2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15562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76400"/>
            <a:ext cx="7391400" cy="2557623"/>
          </a:xfrm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s-ES_tradnl" sz="2400" dirty="0" smtClean="0">
                <a:solidFill>
                  <a:schemeClr val="bg1">
                    <a:lumMod val="50000"/>
                  </a:schemeClr>
                </a:solidFill>
              </a:rPr>
              <a:t>Femenino de 18 años con diagnostico de infertilidad primaria, actualmente en protocolo de </a:t>
            </a:r>
            <a:r>
              <a:rPr lang="es-ES_tradnl" sz="2400" dirty="0" err="1" smtClean="0">
                <a:solidFill>
                  <a:schemeClr val="bg1">
                    <a:lumMod val="50000"/>
                  </a:schemeClr>
                </a:solidFill>
              </a:rPr>
              <a:t>hiperestimulación</a:t>
            </a:r>
            <a:r>
              <a:rPr lang="es-ES_tradnl" sz="2400" dirty="0" smtClean="0">
                <a:solidFill>
                  <a:schemeClr val="bg1">
                    <a:lumMod val="50000"/>
                  </a:schemeClr>
                </a:solidFill>
              </a:rPr>
              <a:t> ovárica controlada con 150 unidades de </a:t>
            </a:r>
            <a:r>
              <a:rPr lang="es-ES_tradnl" sz="2400" dirty="0" err="1" smtClean="0">
                <a:solidFill>
                  <a:schemeClr val="bg1">
                    <a:lumMod val="50000"/>
                  </a:schemeClr>
                </a:solidFill>
              </a:rPr>
              <a:t>Merapur</a:t>
            </a:r>
            <a:r>
              <a:rPr lang="es-ES_tradnl" sz="2400" dirty="0" smtClean="0">
                <a:solidFill>
                  <a:schemeClr val="bg1">
                    <a:lumMod val="50000"/>
                  </a:schemeClr>
                </a:solidFill>
              </a:rPr>
              <a:t> al día. Acude para seguimiento folicular en día 12 del ciclo. </a:t>
            </a:r>
          </a:p>
          <a:p>
            <a:pPr algn="ctr">
              <a:lnSpc>
                <a:spcPct val="90000"/>
              </a:lnSpc>
              <a:defRPr/>
            </a:pPr>
            <a:r>
              <a:rPr lang="es-ES_tradnl" sz="2400" dirty="0" smtClean="0">
                <a:solidFill>
                  <a:schemeClr val="bg1">
                    <a:lumMod val="50000"/>
                  </a:schemeClr>
                </a:solidFill>
              </a:rPr>
              <a:t>Presenta OD con 3 folículos de 20mm, OI con 2 folículos de 19mm</a:t>
            </a:r>
            <a:endParaRPr lang="es-ES_tradnl" sz="2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5486400" y="551122"/>
            <a:ext cx="3581400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8FD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s-ES_tradnl" sz="2800" dirty="0" smtClean="0"/>
              <a:t>Caso clínico 3</a:t>
            </a:r>
            <a:endParaRPr lang="es-MX" sz="2800" dirty="0"/>
          </a:p>
        </p:txBody>
      </p:sp>
      <p:sp>
        <p:nvSpPr>
          <p:cNvPr id="5" name="Rectangle 4"/>
          <p:cNvSpPr/>
          <p:nvPr/>
        </p:nvSpPr>
        <p:spPr>
          <a:xfrm>
            <a:off x="6781800" y="5943600"/>
            <a:ext cx="2362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00200"/>
            <a:ext cx="7391400" cy="405136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s-ES_tradnl" sz="2400" dirty="0" smtClean="0">
                <a:solidFill>
                  <a:schemeClr val="bg1">
                    <a:lumMod val="50000"/>
                  </a:schemeClr>
                </a:solidFill>
              </a:rPr>
              <a:t>¿Cuál seria la conducta mas adecuada a seguir?</a:t>
            </a:r>
            <a:endParaRPr lang="es-ES_tradnl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519112" lvl="2" indent="0">
              <a:lnSpc>
                <a:spcPct val="200000"/>
              </a:lnSpc>
              <a:buNone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A)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Disparo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con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hCG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9112" lvl="2" indent="0">
              <a:lnSpc>
                <a:spcPct val="200000"/>
              </a:lnSpc>
              <a:buNone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B)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Diaparo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con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agonista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9112" lvl="2" indent="0">
              <a:lnSpc>
                <a:spcPct val="200000"/>
              </a:lnSpc>
              <a:buNone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C) No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disparar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debido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riesgo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embarazo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multiple y SHO</a:t>
            </a:r>
          </a:p>
          <a:p>
            <a:pPr marL="519112" lvl="2" indent="0">
              <a:lnSpc>
                <a:spcPct val="200000"/>
              </a:lnSpc>
              <a:buNone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D)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Continuar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misma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dosis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1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dia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mas</a:t>
            </a:r>
          </a:p>
          <a:p>
            <a:pPr marL="519112" lvl="2" indent="0">
              <a:lnSpc>
                <a:spcPct val="200000"/>
              </a:lnSpc>
              <a:buNone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E)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Disminuir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la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dosis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a 75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unidades</a:t>
            </a:r>
            <a:endParaRPr lang="es-ES_tradnl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5486400" y="551122"/>
            <a:ext cx="3581400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8FD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s-ES_tradnl" sz="2800" dirty="0" smtClean="0"/>
              <a:t>Caso clínico 3</a:t>
            </a:r>
            <a:endParaRPr lang="es-MX" sz="2800" dirty="0"/>
          </a:p>
        </p:txBody>
      </p:sp>
      <p:sp>
        <p:nvSpPr>
          <p:cNvPr id="5" name="Rectangle 4"/>
          <p:cNvSpPr/>
          <p:nvPr/>
        </p:nvSpPr>
        <p:spPr>
          <a:xfrm>
            <a:off x="6781800" y="5943600"/>
            <a:ext cx="2362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0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81800" y="5943600"/>
            <a:ext cx="2362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57800" y="914400"/>
            <a:ext cx="3581400" cy="467820"/>
          </a:xfrm>
        </p:spPr>
        <p:txBody>
          <a:bodyPr/>
          <a:lstStyle/>
          <a:p>
            <a:pPr algn="ctr">
              <a:defRPr/>
            </a:pPr>
            <a:r>
              <a:rPr lang="es-ES_tradnl" sz="3200" dirty="0" smtClean="0"/>
              <a:t>Indicaciones de IIU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475688"/>
            <a:ext cx="7391400" cy="5770811"/>
          </a:xfrm>
        </p:spPr>
        <p:txBody>
          <a:bodyPr/>
          <a:lstStyle/>
          <a:p>
            <a:pPr>
              <a:defRPr/>
            </a:pPr>
            <a:r>
              <a:rPr lang="es-ES_tradnl" sz="2800" dirty="0" smtClean="0"/>
              <a:t>Criterios de cancelación</a:t>
            </a:r>
          </a:p>
          <a:p>
            <a:pPr lvl="1">
              <a:lnSpc>
                <a:spcPct val="150000"/>
              </a:lnSpc>
              <a:defRPr/>
            </a:pPr>
            <a:r>
              <a:rPr lang="es-ES_tradnl" sz="2400" dirty="0" smtClean="0"/>
              <a:t>Sin desarrollo folicular en día 8</a:t>
            </a:r>
          </a:p>
          <a:p>
            <a:pPr lvl="1">
              <a:lnSpc>
                <a:spcPct val="150000"/>
              </a:lnSpc>
              <a:defRPr/>
            </a:pPr>
            <a:r>
              <a:rPr lang="es-ES_tradnl" sz="2400" dirty="0" smtClean="0"/>
              <a:t>4 o más folículos maduros</a:t>
            </a:r>
          </a:p>
          <a:p>
            <a:pPr lvl="2">
              <a:lnSpc>
                <a:spcPct val="150000"/>
              </a:lnSpc>
              <a:defRPr/>
            </a:pPr>
            <a:r>
              <a:rPr lang="es-ES_tradnl" sz="2400" dirty="0" smtClean="0"/>
              <a:t>Tasa de embarazo múltiple del 13%</a:t>
            </a:r>
          </a:p>
          <a:p>
            <a:pPr lvl="2">
              <a:lnSpc>
                <a:spcPct val="150000"/>
              </a:lnSpc>
              <a:defRPr/>
            </a:pPr>
            <a:r>
              <a:rPr lang="es-ES_tradnl" sz="2400" dirty="0" smtClean="0"/>
              <a:t>Cancelación y método de barrera</a:t>
            </a:r>
          </a:p>
          <a:p>
            <a:pPr lvl="1">
              <a:lnSpc>
                <a:spcPct val="150000"/>
              </a:lnSpc>
              <a:defRPr/>
            </a:pPr>
            <a:r>
              <a:rPr lang="es-ES_tradnl" sz="2400" dirty="0" smtClean="0"/>
              <a:t>Riesgo para SHO</a:t>
            </a:r>
          </a:p>
          <a:p>
            <a:pPr lvl="1">
              <a:lnSpc>
                <a:spcPct val="150000"/>
              </a:lnSpc>
              <a:defRPr/>
            </a:pPr>
            <a:r>
              <a:rPr lang="es-ES_tradnl" sz="2400" dirty="0" smtClean="0"/>
              <a:t>Conversión a FIV-TE</a:t>
            </a:r>
          </a:p>
          <a:p>
            <a:pPr lvl="1">
              <a:defRPr/>
            </a:pPr>
            <a:endParaRPr lang="es-ES_tradnl" sz="2800" dirty="0" smtClean="0"/>
          </a:p>
          <a:p>
            <a:pPr lvl="2">
              <a:defRPr/>
            </a:pPr>
            <a:endParaRPr lang="es-ES_tradnl" sz="2800" dirty="0" smtClean="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699981" y="6202363"/>
            <a:ext cx="6359882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s-MX" sz="1200" dirty="0" err="1">
                <a:latin typeface="+mn-lt"/>
              </a:rPr>
              <a:t>Verhulst</a:t>
            </a:r>
            <a:r>
              <a:rPr lang="es-MX" sz="1200" dirty="0">
                <a:latin typeface="+mn-lt"/>
              </a:rPr>
              <a:t> SM, </a:t>
            </a:r>
            <a:r>
              <a:rPr lang="es-MX" sz="1200" dirty="0" err="1">
                <a:latin typeface="+mn-lt"/>
              </a:rPr>
              <a:t>Cohlen</a:t>
            </a:r>
            <a:r>
              <a:rPr lang="es-MX" sz="1200" dirty="0">
                <a:latin typeface="+mn-lt"/>
              </a:rPr>
              <a:t> BJ, Hughes E, Te </a:t>
            </a:r>
            <a:r>
              <a:rPr lang="es-MX" sz="1200" dirty="0" err="1">
                <a:latin typeface="+mn-lt"/>
              </a:rPr>
              <a:t>Velde</a:t>
            </a:r>
            <a:r>
              <a:rPr lang="es-MX" sz="1200" dirty="0">
                <a:latin typeface="+mn-lt"/>
              </a:rPr>
              <a:t> E, </a:t>
            </a:r>
            <a:r>
              <a:rPr lang="es-MX" sz="1200" dirty="0" err="1">
                <a:latin typeface="+mn-lt"/>
              </a:rPr>
              <a:t>Heineman</a:t>
            </a:r>
            <a:r>
              <a:rPr lang="es-MX" sz="1200" dirty="0">
                <a:latin typeface="+mn-lt"/>
              </a:rPr>
              <a:t> MJ. </a:t>
            </a:r>
          </a:p>
          <a:p>
            <a:pPr algn="r" eaLnBrk="0" hangingPunct="0">
              <a:defRPr/>
            </a:pPr>
            <a:r>
              <a:rPr lang="es-MX" sz="1200" dirty="0">
                <a:latin typeface="+mn-lt"/>
              </a:rPr>
              <a:t>Inseminación intrauterina para la </a:t>
            </a:r>
            <a:r>
              <a:rPr lang="es-MX" sz="1200" dirty="0" err="1">
                <a:latin typeface="+mn-lt"/>
              </a:rPr>
              <a:t>subfertilidad</a:t>
            </a:r>
            <a:r>
              <a:rPr lang="es-MX" sz="1200" dirty="0">
                <a:latin typeface="+mn-lt"/>
              </a:rPr>
              <a:t> de causa desconocida (Revisión Cochrane traducida)</a:t>
            </a:r>
            <a:endParaRPr lang="es-ES_tradnl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097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81800" y="5943600"/>
            <a:ext cx="2362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85060"/>
            <a:ext cx="7391400" cy="5334794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s-ES_tradnl" sz="2000" dirty="0" smtClean="0"/>
              <a:t>Indicaciones</a:t>
            </a:r>
          </a:p>
          <a:p>
            <a:pPr lvl="1">
              <a:lnSpc>
                <a:spcPct val="150000"/>
              </a:lnSpc>
              <a:defRPr/>
            </a:pPr>
            <a:r>
              <a:rPr lang="es-ES_tradnl" sz="2000" dirty="0" err="1" smtClean="0"/>
              <a:t>Oligo</a:t>
            </a:r>
            <a:r>
              <a:rPr lang="es-ES_tradnl" sz="2000" dirty="0" smtClean="0"/>
              <a:t>-anovulación</a:t>
            </a:r>
          </a:p>
          <a:p>
            <a:pPr lvl="1">
              <a:lnSpc>
                <a:spcPct val="150000"/>
              </a:lnSpc>
              <a:defRPr/>
            </a:pPr>
            <a:r>
              <a:rPr lang="es-ES_tradnl" sz="2000" dirty="0" smtClean="0"/>
              <a:t>Endometriosis leve</a:t>
            </a:r>
          </a:p>
          <a:p>
            <a:pPr lvl="1">
              <a:lnSpc>
                <a:spcPct val="150000"/>
              </a:lnSpc>
              <a:defRPr/>
            </a:pPr>
            <a:r>
              <a:rPr lang="es-ES_tradnl" sz="2000" dirty="0" smtClean="0"/>
              <a:t>Factor masculino levemente afectado</a:t>
            </a:r>
          </a:p>
          <a:p>
            <a:pPr lvl="1">
              <a:lnSpc>
                <a:spcPct val="150000"/>
              </a:lnSpc>
              <a:defRPr/>
            </a:pPr>
            <a:r>
              <a:rPr lang="es-ES_tradnl" sz="2000" dirty="0" smtClean="0"/>
              <a:t>Infertilidad idiopática</a:t>
            </a:r>
          </a:p>
          <a:p>
            <a:pPr lvl="1">
              <a:lnSpc>
                <a:spcPct val="150000"/>
              </a:lnSpc>
              <a:defRPr/>
            </a:pPr>
            <a:r>
              <a:rPr lang="es-ES_tradnl" sz="2000" dirty="0" smtClean="0"/>
              <a:t>Infertilidad en parejas jóvenes, infertilidad de reciente inicio</a:t>
            </a:r>
          </a:p>
          <a:p>
            <a:pPr lvl="1">
              <a:lnSpc>
                <a:spcPct val="150000"/>
              </a:lnSpc>
              <a:defRPr/>
            </a:pPr>
            <a:r>
              <a:rPr lang="es-ES_tradnl" sz="2000" b="1" dirty="0" smtClean="0"/>
              <a:t>No realizar más de 4 ciclos</a:t>
            </a:r>
          </a:p>
          <a:p>
            <a:pPr lvl="2">
              <a:lnSpc>
                <a:spcPct val="150000"/>
              </a:lnSpc>
              <a:defRPr/>
            </a:pPr>
            <a:endParaRPr lang="es-ES_tradnl" sz="2000" dirty="0" smtClean="0"/>
          </a:p>
          <a:p>
            <a:pPr lvl="2">
              <a:lnSpc>
                <a:spcPct val="150000"/>
              </a:lnSpc>
              <a:defRPr/>
            </a:pPr>
            <a:endParaRPr lang="es-ES_tradnl" sz="2000" dirty="0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80132" y="6202363"/>
            <a:ext cx="6279731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s-MX" sz="1200" dirty="0" err="1">
                <a:latin typeface="+mn-lt"/>
              </a:rPr>
              <a:t>Verhulst</a:t>
            </a:r>
            <a:r>
              <a:rPr lang="es-MX" sz="1200" dirty="0">
                <a:latin typeface="+mn-lt"/>
              </a:rPr>
              <a:t> SM, </a:t>
            </a:r>
            <a:r>
              <a:rPr lang="es-MX" sz="1200" dirty="0" err="1">
                <a:latin typeface="+mn-lt"/>
              </a:rPr>
              <a:t>Cohlen</a:t>
            </a:r>
            <a:r>
              <a:rPr lang="es-MX" sz="1200" dirty="0">
                <a:latin typeface="+mn-lt"/>
              </a:rPr>
              <a:t> BJ, Hughes E, Te </a:t>
            </a:r>
            <a:r>
              <a:rPr lang="es-MX" sz="1200" dirty="0" err="1">
                <a:latin typeface="+mn-lt"/>
              </a:rPr>
              <a:t>Velde</a:t>
            </a:r>
            <a:r>
              <a:rPr lang="es-MX" sz="1200" dirty="0">
                <a:latin typeface="+mn-lt"/>
              </a:rPr>
              <a:t> E, </a:t>
            </a:r>
            <a:r>
              <a:rPr lang="es-MX" sz="1200" dirty="0" err="1">
                <a:latin typeface="+mn-lt"/>
              </a:rPr>
              <a:t>Heineman</a:t>
            </a:r>
            <a:r>
              <a:rPr lang="es-MX" sz="1200" dirty="0">
                <a:latin typeface="+mn-lt"/>
              </a:rPr>
              <a:t> MJ. </a:t>
            </a:r>
          </a:p>
          <a:p>
            <a:pPr algn="r" eaLnBrk="0" hangingPunct="0">
              <a:defRPr/>
            </a:pPr>
            <a:r>
              <a:rPr lang="es-MX" sz="1200" dirty="0" smtClean="0">
                <a:latin typeface="+mn-lt"/>
              </a:rPr>
              <a:t>Insemiación </a:t>
            </a:r>
            <a:r>
              <a:rPr lang="es-MX" sz="1200" dirty="0">
                <a:latin typeface="+mn-lt"/>
              </a:rPr>
              <a:t>intrauterina para la subfertilidad de causa desconocida (Revisión Cochrane traducida)</a:t>
            </a:r>
            <a:endParaRPr lang="es-ES_tradnl" sz="1200" dirty="0">
              <a:latin typeface="+mn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257800" y="914400"/>
            <a:ext cx="3581400" cy="4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8FD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s-ES_tradnl" sz="3200" smtClean="0"/>
              <a:t>Indicaciones de IIU</a:t>
            </a:r>
            <a:endParaRPr lang="es-ES_tradnl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209800"/>
            <a:ext cx="7391400" cy="1994392"/>
          </a:xfrm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s-ES_tradnl" sz="2400" dirty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s-ES_tradnl" sz="2400" dirty="0" smtClean="0">
                <a:solidFill>
                  <a:schemeClr val="bg1">
                    <a:lumMod val="50000"/>
                  </a:schemeClr>
                </a:solidFill>
              </a:rPr>
              <a:t>aciente de 36 años de edad, antecedente de infertilidad primaria de 3 años, acude solicitando segunda opinión en relación a tratamiento, sugiere la paciente se le programe para IIU. Cuenta con reporte de </a:t>
            </a:r>
            <a:r>
              <a:rPr lang="es-ES_tradnl" sz="2400" dirty="0" err="1" smtClean="0">
                <a:solidFill>
                  <a:schemeClr val="bg1">
                    <a:lumMod val="50000"/>
                  </a:schemeClr>
                </a:solidFill>
              </a:rPr>
              <a:t>histerosalpingografia</a:t>
            </a:r>
            <a:r>
              <a:rPr lang="es-ES_tradnl" sz="2400" dirty="0" smtClean="0">
                <a:solidFill>
                  <a:schemeClr val="bg1">
                    <a:lumMod val="50000"/>
                  </a:schemeClr>
                </a:solidFill>
              </a:rPr>
              <a:t> datos francos de obstrucción </a:t>
            </a:r>
            <a:r>
              <a:rPr lang="es-ES_tradnl" sz="2400" dirty="0" err="1" smtClean="0">
                <a:solidFill>
                  <a:schemeClr val="bg1">
                    <a:lumMod val="50000"/>
                  </a:schemeClr>
                </a:solidFill>
              </a:rPr>
              <a:t>tubaria</a:t>
            </a:r>
            <a:r>
              <a:rPr lang="es-ES_tradnl" sz="2400" dirty="0" smtClean="0">
                <a:solidFill>
                  <a:schemeClr val="bg1">
                    <a:lumMod val="50000"/>
                  </a:schemeClr>
                </a:solidFill>
              </a:rPr>
              <a:t> bilateral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5486400" y="551122"/>
            <a:ext cx="3581400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8FD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s-ES_tradnl" sz="2800" dirty="0" smtClean="0"/>
              <a:t>Caso clínico 4</a:t>
            </a:r>
            <a:endParaRPr lang="es-MX" sz="2800" dirty="0"/>
          </a:p>
        </p:txBody>
      </p:sp>
      <p:sp>
        <p:nvSpPr>
          <p:cNvPr id="5" name="Rectangle 4"/>
          <p:cNvSpPr/>
          <p:nvPr/>
        </p:nvSpPr>
        <p:spPr>
          <a:xfrm>
            <a:off x="6781800" y="5943600"/>
            <a:ext cx="2362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0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81800" y="5943600"/>
            <a:ext cx="2362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7848600" cy="424218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s-ES_tradnl" sz="2000" dirty="0" smtClean="0">
                <a:solidFill>
                  <a:schemeClr val="bg1">
                    <a:lumMod val="50000"/>
                  </a:schemeClr>
                </a:solidFill>
              </a:rPr>
              <a:t>Ante estos hallazgos, cual seria su postura y recomendación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ó</a:t>
            </a:r>
            <a:r>
              <a:rPr lang="es-ES_tradnl" sz="2000" dirty="0" smtClean="0">
                <a:solidFill>
                  <a:schemeClr val="bg1">
                    <a:lumMod val="50000"/>
                  </a:schemeClr>
                </a:solidFill>
              </a:rPr>
              <a:t>n.</a:t>
            </a:r>
          </a:p>
          <a:p>
            <a:pPr marL="519112" lvl="2" indent="0">
              <a:lnSpc>
                <a:spcPct val="200000"/>
              </a:lnSpc>
              <a:buNone/>
              <a:defRPr/>
            </a:pPr>
            <a:r>
              <a:rPr lang="es-ES_tradnl" sz="1800" dirty="0" smtClean="0">
                <a:solidFill>
                  <a:schemeClr val="bg1">
                    <a:lumMod val="50000"/>
                  </a:schemeClr>
                </a:solidFill>
              </a:rPr>
              <a:t>A) Iniciar cuanto antes la </a:t>
            </a:r>
            <a:r>
              <a:rPr lang="es-ES_tradnl" sz="1800" dirty="0" err="1" smtClean="0">
                <a:solidFill>
                  <a:schemeClr val="bg1">
                    <a:lumMod val="50000"/>
                  </a:schemeClr>
                </a:solidFill>
              </a:rPr>
              <a:t>hiperestimulación</a:t>
            </a:r>
            <a:r>
              <a:rPr lang="es-ES_tradnl" sz="1800" dirty="0" smtClean="0">
                <a:solidFill>
                  <a:schemeClr val="bg1">
                    <a:lumMod val="50000"/>
                  </a:schemeClr>
                </a:solidFill>
              </a:rPr>
              <a:t> ovárica para IIU</a:t>
            </a:r>
          </a:p>
          <a:p>
            <a:pPr marL="519112" lvl="2" indent="0">
              <a:lnSpc>
                <a:spcPct val="200000"/>
              </a:lnSpc>
              <a:buNone/>
              <a:defRPr/>
            </a:pPr>
            <a:r>
              <a:rPr lang="es-ES_tradnl" sz="1800" dirty="0" smtClean="0">
                <a:solidFill>
                  <a:schemeClr val="bg1">
                    <a:lumMod val="50000"/>
                  </a:schemeClr>
                </a:solidFill>
              </a:rPr>
              <a:t>B) Realizar un ultimo ciclo con citrato de </a:t>
            </a:r>
            <a:r>
              <a:rPr lang="es-ES_tradnl" sz="1800" dirty="0" err="1" smtClean="0">
                <a:solidFill>
                  <a:schemeClr val="bg1">
                    <a:lumMod val="50000"/>
                  </a:schemeClr>
                </a:solidFill>
              </a:rPr>
              <a:t>clomifeno</a:t>
            </a:r>
            <a:endParaRPr lang="es-ES_tradnl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9112" lvl="2" indent="0">
              <a:lnSpc>
                <a:spcPct val="200000"/>
              </a:lnSpc>
              <a:buNone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s-ES_tradnl" sz="1800" dirty="0" smtClean="0">
                <a:solidFill>
                  <a:schemeClr val="bg1">
                    <a:lumMod val="50000"/>
                  </a:schemeClr>
                </a:solidFill>
              </a:rPr>
              <a:t>) Referir a la paciente para que FIVTE</a:t>
            </a:r>
          </a:p>
          <a:p>
            <a:pPr marL="519112" lvl="2" indent="0">
              <a:lnSpc>
                <a:spcPct val="200000"/>
              </a:lnSpc>
              <a:buNone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es-ES_tradnl" sz="1800" dirty="0" smtClean="0">
                <a:solidFill>
                  <a:schemeClr val="bg1">
                    <a:lumMod val="50000"/>
                  </a:schemeClr>
                </a:solidFill>
              </a:rPr>
              <a:t>) Ofrecerle recanalización </a:t>
            </a:r>
            <a:r>
              <a:rPr lang="es-ES_tradnl" sz="1800" dirty="0" err="1" smtClean="0">
                <a:solidFill>
                  <a:schemeClr val="bg1">
                    <a:lumMod val="50000"/>
                  </a:schemeClr>
                </a:solidFill>
              </a:rPr>
              <a:t>tubaria</a:t>
            </a:r>
            <a:r>
              <a:rPr lang="es-ES_tradnl" sz="1800" dirty="0" smtClean="0">
                <a:solidFill>
                  <a:schemeClr val="bg1">
                    <a:lumMod val="50000"/>
                  </a:schemeClr>
                </a:solidFill>
              </a:rPr>
              <a:t> por laparoscopia</a:t>
            </a:r>
          </a:p>
          <a:p>
            <a:pPr marL="519112" lvl="2" indent="0">
              <a:lnSpc>
                <a:spcPct val="200000"/>
              </a:lnSpc>
              <a:buNone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s-ES_tradnl" sz="1800" dirty="0" smtClean="0">
                <a:solidFill>
                  <a:schemeClr val="bg1">
                    <a:lumMod val="50000"/>
                  </a:schemeClr>
                </a:solidFill>
              </a:rPr>
              <a:t>) Esperar ciclo próximo para inicio de </a:t>
            </a:r>
            <a:r>
              <a:rPr lang="es-ES_tradnl" sz="1800" dirty="0" err="1" smtClean="0">
                <a:solidFill>
                  <a:schemeClr val="bg1">
                    <a:lumMod val="50000"/>
                  </a:schemeClr>
                </a:solidFill>
              </a:rPr>
              <a:t>hiperestimulación</a:t>
            </a:r>
            <a:r>
              <a:rPr lang="es-ES_tradnl" sz="1800" dirty="0" smtClean="0">
                <a:solidFill>
                  <a:schemeClr val="bg1">
                    <a:lumMod val="50000"/>
                  </a:schemeClr>
                </a:solidFill>
              </a:rPr>
              <a:t> ovárica controlada + IIU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5486400" y="551122"/>
            <a:ext cx="3581400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8FD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s-ES_tradnl" sz="2800" dirty="0" smtClean="0"/>
              <a:t>Caso clínico 4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79792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81800" y="5943600"/>
            <a:ext cx="2362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615281"/>
            <a:ext cx="7391400" cy="5880521"/>
          </a:xfrm>
        </p:spPr>
        <p:txBody>
          <a:bodyPr/>
          <a:lstStyle/>
          <a:p>
            <a:pPr>
              <a:lnSpc>
                <a:spcPct val="200000"/>
              </a:lnSpc>
              <a:defRPr/>
            </a:pPr>
            <a:r>
              <a:rPr lang="es-ES_tradnl" sz="2000" dirty="0" smtClean="0"/>
              <a:t>Contraindicaciones</a:t>
            </a:r>
          </a:p>
          <a:p>
            <a:pPr lvl="1">
              <a:lnSpc>
                <a:spcPct val="200000"/>
              </a:lnSpc>
              <a:defRPr/>
            </a:pPr>
            <a:r>
              <a:rPr lang="es-ES_tradnl" sz="2000" dirty="0" smtClean="0">
                <a:solidFill>
                  <a:schemeClr val="bg1">
                    <a:lumMod val="50000"/>
                  </a:schemeClr>
                </a:solidFill>
              </a:rPr>
              <a:t>Infección activa del tracto genital</a:t>
            </a:r>
          </a:p>
          <a:p>
            <a:pPr lvl="1">
              <a:lnSpc>
                <a:spcPct val="200000"/>
              </a:lnSpc>
              <a:defRPr/>
            </a:pPr>
            <a:r>
              <a:rPr lang="es-ES_tradnl" sz="2000" dirty="0" smtClean="0">
                <a:solidFill>
                  <a:schemeClr val="bg1">
                    <a:lumMod val="50000"/>
                  </a:schemeClr>
                </a:solidFill>
              </a:rPr>
              <a:t>Estenosis cervical</a:t>
            </a:r>
          </a:p>
          <a:p>
            <a:pPr lvl="1">
              <a:lnSpc>
                <a:spcPct val="200000"/>
              </a:lnSpc>
              <a:defRPr/>
            </a:pPr>
            <a:r>
              <a:rPr lang="es-ES_tradnl" sz="2000" dirty="0" smtClean="0">
                <a:solidFill>
                  <a:schemeClr val="bg1">
                    <a:lumMod val="50000"/>
                  </a:schemeClr>
                </a:solidFill>
              </a:rPr>
              <a:t>Oclusión </a:t>
            </a:r>
            <a:r>
              <a:rPr lang="es-ES_tradnl" sz="2000" dirty="0" err="1" smtClean="0">
                <a:solidFill>
                  <a:schemeClr val="bg1">
                    <a:lumMod val="50000"/>
                  </a:schemeClr>
                </a:solidFill>
              </a:rPr>
              <a:t>tubaria</a:t>
            </a:r>
            <a:r>
              <a:rPr lang="es-ES_tradnl" sz="2000" dirty="0" smtClean="0">
                <a:solidFill>
                  <a:schemeClr val="bg1">
                    <a:lumMod val="50000"/>
                  </a:schemeClr>
                </a:solidFill>
              </a:rPr>
              <a:t> bilateral corroborada por HSG</a:t>
            </a:r>
          </a:p>
          <a:p>
            <a:pPr lvl="1">
              <a:lnSpc>
                <a:spcPct val="200000"/>
              </a:lnSpc>
              <a:defRPr/>
            </a:pPr>
            <a:r>
              <a:rPr lang="es-ES_tradnl" sz="2000" dirty="0" smtClean="0">
                <a:solidFill>
                  <a:schemeClr val="bg1">
                    <a:lumMod val="50000"/>
                  </a:schemeClr>
                </a:solidFill>
              </a:rPr>
              <a:t>Factor masculino severamente afectado</a:t>
            </a:r>
          </a:p>
          <a:p>
            <a:pPr lvl="1">
              <a:lnSpc>
                <a:spcPct val="200000"/>
              </a:lnSpc>
              <a:defRPr/>
            </a:pPr>
            <a:endParaRPr lang="es-ES_tradnl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200000"/>
              </a:lnSpc>
              <a:defRPr/>
            </a:pPr>
            <a:endParaRPr lang="es-ES_tradnl" sz="2000" dirty="0" smtClean="0"/>
          </a:p>
          <a:p>
            <a:pPr lvl="2">
              <a:lnSpc>
                <a:spcPct val="200000"/>
              </a:lnSpc>
              <a:defRPr/>
            </a:pPr>
            <a:endParaRPr lang="es-ES_tradnl" sz="2000" dirty="0" smtClean="0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340225" y="6202363"/>
            <a:ext cx="4625975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1200">
                <a:latin typeface="Tahoma" pitchFamily="34" charset="0"/>
              </a:rPr>
              <a:t>Miller J, Boyden J. </a:t>
            </a:r>
            <a:r>
              <a:rPr lang="es-ES_tradnl" sz="1200" b="1">
                <a:latin typeface="Tahoma" pitchFamily="34" charset="0"/>
              </a:rPr>
              <a:t>Infertility</a:t>
            </a:r>
            <a:r>
              <a:rPr lang="es-ES_tradnl" sz="1200">
                <a:latin typeface="Tahoma" pitchFamily="34" charset="0"/>
              </a:rPr>
              <a:t>. Am Fam Physician 2007;75:849-56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257800" y="914400"/>
            <a:ext cx="3581400" cy="4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8FD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s-ES_tradnl" sz="3200" smtClean="0"/>
              <a:t>Indicaciones de IIU</a:t>
            </a:r>
            <a:endParaRPr lang="es-ES_tradnl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90600" y="1828800"/>
            <a:ext cx="7391400" cy="350865"/>
          </a:xfrm>
        </p:spPr>
        <p:txBody>
          <a:bodyPr/>
          <a:lstStyle/>
          <a:p>
            <a:pPr algn="ctr">
              <a:defRPr/>
            </a:pPr>
            <a:r>
              <a:rPr lang="es-ES_tradnl" dirty="0" smtClean="0"/>
              <a:t>Efectividad en técnicas de reproducción asistida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52880048"/>
              </p:ext>
            </p:extLst>
          </p:nvPr>
        </p:nvGraphicFramePr>
        <p:xfrm>
          <a:off x="914400" y="2895600"/>
          <a:ext cx="73914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800"/>
                <a:gridCol w="49276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_tradnl" sz="2000" dirty="0" smtClean="0"/>
                        <a:t>Efectividad por ciclo en técnicas de reproducción</a:t>
                      </a:r>
                      <a:r>
                        <a:rPr lang="es-ES_tradnl" sz="2000" baseline="0" dirty="0" smtClean="0"/>
                        <a:t> asistida</a:t>
                      </a:r>
                      <a:endParaRPr lang="es-MX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HOC + CP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dirty="0" smtClean="0"/>
                        <a:t>10-15%</a:t>
                      </a:r>
                      <a:endParaRPr lang="es-MX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HOC + IA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dirty="0" smtClean="0"/>
                        <a:t>15-18%</a:t>
                      </a:r>
                      <a:endParaRPr lang="es-MX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HOC + FIVTE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dirty="0" smtClean="0"/>
                        <a:t>28-40%</a:t>
                      </a:r>
                      <a:endParaRPr lang="es-MX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HOC + ICSI</a:t>
                      </a:r>
                      <a:endParaRPr lang="es-MX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000" dirty="0" smtClean="0"/>
                        <a:t>40-50%</a:t>
                      </a:r>
                      <a:endParaRPr lang="es-MX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781800" y="5943600"/>
            <a:ext cx="2362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1143000"/>
            <a:ext cx="7391400" cy="350865"/>
          </a:xfrm>
        </p:spPr>
        <p:txBody>
          <a:bodyPr/>
          <a:lstStyle/>
          <a:p>
            <a:pPr algn="r">
              <a:defRPr/>
            </a:pPr>
            <a:r>
              <a:rPr lang="es-ES_tradnl" dirty="0" smtClean="0"/>
              <a:t>Objetivos generales del curso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828800"/>
            <a:ext cx="8229600" cy="2908489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  <a:defRPr/>
            </a:pPr>
            <a:endParaRPr lang="es-ES_tradnl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Reforzamiento en la aplicabilidad de los protocolos de estimulación ovárica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s-E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Selección del protocolo de acuerdo a las características clínicas de las pacientes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81800" y="5943600"/>
            <a:ext cx="2362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1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0" y="457200"/>
            <a:ext cx="2895600" cy="513886"/>
          </a:xfrm>
        </p:spPr>
        <p:txBody>
          <a:bodyPr/>
          <a:lstStyle/>
          <a:p>
            <a:pPr algn="ctr">
              <a:defRPr/>
            </a:pPr>
            <a:r>
              <a:rPr lang="es-ES_tradnl" sz="2800" dirty="0" smtClean="0"/>
              <a:t>Conclusiones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828800"/>
            <a:ext cx="7543800" cy="2616101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s-ES_tradnl" sz="2800" dirty="0" smtClean="0">
                <a:solidFill>
                  <a:schemeClr val="bg1">
                    <a:lumMod val="50000"/>
                  </a:schemeClr>
                </a:solidFill>
              </a:rPr>
              <a:t>El tratamiento con </a:t>
            </a:r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</a:rPr>
              <a:t>menotropinas</a:t>
            </a:r>
            <a:r>
              <a:rPr lang="es-ES_tradnl" sz="2800" dirty="0" smtClean="0">
                <a:solidFill>
                  <a:schemeClr val="bg1">
                    <a:lumMod val="50000"/>
                  </a:schemeClr>
                </a:solidFill>
              </a:rPr>
              <a:t> es tan efectivo al uso de recombinantes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s-ES_tradnl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s-ES_tradnl" sz="2800" dirty="0" smtClean="0">
                <a:solidFill>
                  <a:schemeClr val="bg1">
                    <a:lumMod val="50000"/>
                  </a:schemeClr>
                </a:solidFill>
              </a:rPr>
              <a:t>Individualizar los casos con SOP y en lo posible evitar SHO</a:t>
            </a:r>
          </a:p>
        </p:txBody>
      </p:sp>
      <p:sp>
        <p:nvSpPr>
          <p:cNvPr id="4" name="Rectangle 3"/>
          <p:cNvSpPr/>
          <p:nvPr/>
        </p:nvSpPr>
        <p:spPr>
          <a:xfrm>
            <a:off x="6781800" y="5943600"/>
            <a:ext cx="2362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76400"/>
            <a:ext cx="7848600" cy="5232202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s-ES_tradnl" sz="2000" dirty="0" smtClean="0">
                <a:solidFill>
                  <a:schemeClr val="bg1">
                    <a:lumMod val="50000"/>
                  </a:schemeClr>
                </a:solidFill>
              </a:rPr>
              <a:t>Respetar el ciclo máximo de ciclos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s-ES_tradnl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s-ES_tradnl" sz="2000" dirty="0" smtClean="0">
                <a:solidFill>
                  <a:schemeClr val="bg1">
                    <a:lumMod val="50000"/>
                  </a:schemeClr>
                </a:solidFill>
              </a:rPr>
              <a:t>Cuidar la economía de la pareja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s-ES_tradnl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s-ES_tradnl" sz="2000" dirty="0" smtClean="0">
                <a:solidFill>
                  <a:schemeClr val="bg1">
                    <a:lumMod val="50000"/>
                  </a:schemeClr>
                </a:solidFill>
              </a:rPr>
              <a:t>No dar falsas expectativas en relación al éxito reproductivo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s-ES_tradnl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s-ES_tradnl" sz="2000" dirty="0" smtClean="0">
                <a:solidFill>
                  <a:schemeClr val="bg1">
                    <a:lumMod val="50000"/>
                  </a:schemeClr>
                </a:solidFill>
              </a:rPr>
              <a:t>No demorar el tratamiento adecuado y personalizado para cada caso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s-ES_tradnl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s-ES_tradnl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15000" y="457200"/>
            <a:ext cx="2895600" cy="51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8FD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s-ES_tradnl" sz="2800" smtClean="0"/>
              <a:t>Conclusiones</a:t>
            </a:r>
            <a:endParaRPr lang="es-ES_tradnl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6781800" y="5943600"/>
            <a:ext cx="2362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4294967295"/>
          </p:nvPr>
        </p:nvSpPr>
        <p:spPr>
          <a:xfrm>
            <a:off x="1143000" y="1301770"/>
            <a:ext cx="7391400" cy="3077766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es-ES_tradnl" sz="2800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es-ES_tradnl" sz="2800" dirty="0" smtClean="0"/>
              <a:t>GRACIAS</a:t>
            </a:r>
          </a:p>
          <a:p>
            <a:pPr algn="ctr">
              <a:buFont typeface="Wingdings" pitchFamily="2" charset="2"/>
              <a:buNone/>
              <a:defRPr/>
            </a:pPr>
            <a:endParaRPr lang="es-ES_tradnl" sz="2800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es-ES_tradnl" sz="2800" dirty="0" smtClean="0">
                <a:hlinkClick r:id="rId2"/>
              </a:rPr>
              <a:t>ppyanez@gmail.com</a:t>
            </a:r>
            <a:endParaRPr lang="es-ES_tradnl" sz="2800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es-ES_tradnl" sz="2800" dirty="0" smtClean="0"/>
              <a:t>Cel. 4448 562664</a:t>
            </a:r>
            <a:endParaRPr lang="es-MX" sz="2800" dirty="0" smtClean="0"/>
          </a:p>
        </p:txBody>
      </p:sp>
      <p:pic>
        <p:nvPicPr>
          <p:cNvPr id="57348" name="Picture 4" descr="C:\Documents and Settings\Pepe\Escritorio\Curso\4e248f8c9716a3.92123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000" y="4724400"/>
            <a:ext cx="17272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932122"/>
            <a:ext cx="7391400" cy="409343"/>
          </a:xfrm>
        </p:spPr>
        <p:txBody>
          <a:bodyPr/>
          <a:lstStyle/>
          <a:p>
            <a:pPr algn="r">
              <a:defRPr/>
            </a:pPr>
            <a:r>
              <a:rPr lang="es-ES_tradnl" sz="2800" dirty="0" smtClean="0"/>
              <a:t>Objetivos generales del curso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05000"/>
            <a:ext cx="7391400" cy="3801041"/>
          </a:xfrm>
        </p:spPr>
        <p:txBody>
          <a:bodyPr/>
          <a:lstStyle/>
          <a:p>
            <a:pPr>
              <a:defRPr/>
            </a:pPr>
            <a:r>
              <a:rPr lang="es-ES_tradnl" sz="2800" dirty="0" smtClean="0"/>
              <a:t>Estandarizar el manejo en reproducción de baja complejidad</a:t>
            </a:r>
          </a:p>
          <a:p>
            <a:pPr>
              <a:defRPr/>
            </a:pPr>
            <a:endParaRPr lang="es-ES_tradnl" sz="2400" dirty="0" smtClean="0"/>
          </a:p>
          <a:p>
            <a:pPr lvl="1">
              <a:defRPr/>
            </a:pPr>
            <a:r>
              <a:rPr lang="es-ES_tradnl" sz="2800" dirty="0" smtClean="0">
                <a:solidFill>
                  <a:schemeClr val="bg1">
                    <a:lumMod val="50000"/>
                  </a:schemeClr>
                </a:solidFill>
              </a:rPr>
              <a:t> IO + CP</a:t>
            </a:r>
          </a:p>
          <a:p>
            <a:pPr lvl="1">
              <a:defRPr/>
            </a:pPr>
            <a:r>
              <a:rPr lang="es-ES_tradnl" sz="2800" dirty="0" smtClean="0">
                <a:solidFill>
                  <a:schemeClr val="bg1">
                    <a:lumMod val="50000"/>
                  </a:schemeClr>
                </a:solidFill>
              </a:rPr>
              <a:t> IIU </a:t>
            </a:r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</a:rPr>
              <a:t>Autóloga</a:t>
            </a:r>
            <a:r>
              <a:rPr lang="es-ES_tradnl" sz="2800" dirty="0" smtClean="0">
                <a:solidFill>
                  <a:schemeClr val="bg1">
                    <a:lumMod val="50000"/>
                  </a:schemeClr>
                </a:solidFill>
              </a:rPr>
              <a:t> y </a:t>
            </a:r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</a:rPr>
              <a:t>Heteróloga</a:t>
            </a:r>
            <a:endParaRPr lang="es-ES_tradnl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defRPr/>
            </a:pPr>
            <a:r>
              <a:rPr lang="es-ES_tradnl" sz="2800" dirty="0" smtClean="0">
                <a:solidFill>
                  <a:schemeClr val="bg1">
                    <a:lumMod val="50000"/>
                  </a:schemeClr>
                </a:solidFill>
              </a:rPr>
              <a:t> Indicaciones y contraindicaciones</a:t>
            </a:r>
          </a:p>
          <a:p>
            <a:pPr lvl="1">
              <a:defRPr/>
            </a:pPr>
            <a:r>
              <a:rPr lang="es-ES_tradnl" sz="2800" dirty="0" smtClean="0">
                <a:solidFill>
                  <a:schemeClr val="bg1">
                    <a:lumMod val="50000"/>
                  </a:schemeClr>
                </a:solidFill>
              </a:rPr>
              <a:t> Visión general de TRA de alta complejidad</a:t>
            </a:r>
          </a:p>
        </p:txBody>
      </p:sp>
      <p:sp>
        <p:nvSpPr>
          <p:cNvPr id="4" name="Rectangle 3"/>
          <p:cNvSpPr/>
          <p:nvPr/>
        </p:nvSpPr>
        <p:spPr>
          <a:xfrm>
            <a:off x="6781800" y="5943600"/>
            <a:ext cx="2362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46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486400" y="551122"/>
            <a:ext cx="3581400" cy="409343"/>
          </a:xfrm>
        </p:spPr>
        <p:txBody>
          <a:bodyPr/>
          <a:lstStyle/>
          <a:p>
            <a:pPr algn="ctr">
              <a:defRPr/>
            </a:pPr>
            <a:r>
              <a:rPr lang="es-ES_tradnl" sz="2800" dirty="0" smtClean="0"/>
              <a:t>Caso clínico 1</a:t>
            </a:r>
            <a:endParaRPr lang="es-MX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914400" y="1676400"/>
            <a:ext cx="7620000" cy="4108817"/>
          </a:xfrm>
        </p:spPr>
        <p:txBody>
          <a:bodyPr/>
          <a:lstStyle/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Femenino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de 28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años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la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cual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refiere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ciclos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irregulares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desde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el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inicio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su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menstruación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clinicamente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con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datos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hiperandrogenismo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realiza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ultrasonografía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con el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siguiente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hallazgo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Se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realiza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perfil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hormonal del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cual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destaca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615950" lvl="1" indent="-342900" algn="just">
              <a:buFont typeface="Wingdings" pitchFamily="2" charset="2"/>
              <a:buChar char="q"/>
              <a:defRPr/>
            </a:pP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</a:rPr>
              <a:t>FSH: 4.5 LH: 5.5 E2: 40 TSH: 3.5 PRL: 13</a:t>
            </a:r>
          </a:p>
          <a:p>
            <a:pPr marL="615950" lvl="1" indent="-342900" algn="just">
              <a:buFont typeface="Wingdings" pitchFamily="2" charset="2"/>
              <a:buChar char="q"/>
              <a:defRPr/>
            </a:pPr>
            <a:r>
              <a:rPr lang="en-US" sz="2100" dirty="0" err="1" smtClean="0">
                <a:solidFill>
                  <a:schemeClr val="bg1">
                    <a:lumMod val="50000"/>
                  </a:schemeClr>
                </a:solidFill>
              </a:rPr>
              <a:t>Glucosa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</a:rPr>
              <a:t> 90 </a:t>
            </a:r>
            <a:r>
              <a:rPr lang="en-US" sz="2100" dirty="0" err="1" smtClean="0">
                <a:solidFill>
                  <a:schemeClr val="bg1">
                    <a:lumMod val="50000"/>
                  </a:schemeClr>
                </a:solidFill>
              </a:rPr>
              <a:t>Insulina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</a:rPr>
              <a:t> 4.5 </a:t>
            </a:r>
            <a:r>
              <a:rPr lang="en-US" sz="2100" dirty="0" err="1" smtClean="0">
                <a:solidFill>
                  <a:schemeClr val="bg1">
                    <a:lumMod val="50000"/>
                  </a:schemeClr>
                </a:solidFill>
              </a:rPr>
              <a:t>Androstenediona</a:t>
            </a:r>
            <a:r>
              <a:rPr lang="en-US" sz="2100" dirty="0" smtClean="0">
                <a:solidFill>
                  <a:schemeClr val="bg1">
                    <a:lumMod val="50000"/>
                  </a:schemeClr>
                </a:solidFill>
              </a:rPr>
              <a:t>: 5</a:t>
            </a:r>
            <a:endParaRPr lang="es-ES_tradnl" sz="21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endParaRPr lang="es-ES_tradnl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1800" y="5943600"/>
            <a:ext cx="2362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81800" y="5943600"/>
            <a:ext cx="2362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066800" y="1219200"/>
            <a:ext cx="7391400" cy="5940088"/>
          </a:xfrm>
        </p:spPr>
        <p:txBody>
          <a:bodyPr/>
          <a:lstStyle/>
          <a:p>
            <a:pPr>
              <a:defRPr/>
            </a:pP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es-MX" sz="2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es-ES_tradnl" sz="2000" dirty="0" smtClean="0">
                <a:solidFill>
                  <a:schemeClr val="bg1">
                    <a:lumMod val="50000"/>
                  </a:schemeClr>
                </a:solidFill>
              </a:rPr>
              <a:t>OD: dimensiones de 40 x 35 x 33 </a:t>
            </a:r>
            <a:r>
              <a:rPr lang="es-ES_tradnl" sz="2000" dirty="0" err="1" smtClean="0">
                <a:solidFill>
                  <a:schemeClr val="bg1">
                    <a:lumMod val="50000"/>
                  </a:schemeClr>
                </a:solidFill>
              </a:rPr>
              <a:t>Vol</a:t>
            </a:r>
            <a:r>
              <a:rPr lang="es-ES_tradnl" sz="2000" dirty="0" smtClean="0">
                <a:solidFill>
                  <a:schemeClr val="bg1">
                    <a:lumMod val="50000"/>
                  </a:schemeClr>
                </a:solidFill>
              </a:rPr>
              <a:t> 24cc, múltiples </a:t>
            </a:r>
            <a:r>
              <a:rPr lang="es-ES_tradnl" sz="2000" dirty="0" err="1" smtClean="0">
                <a:solidFill>
                  <a:schemeClr val="bg1">
                    <a:lumMod val="50000"/>
                  </a:schemeClr>
                </a:solidFill>
              </a:rPr>
              <a:t>im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á</a:t>
            </a:r>
            <a:r>
              <a:rPr lang="es-ES_tradnl" sz="2000" dirty="0" smtClean="0">
                <a:solidFill>
                  <a:schemeClr val="bg1">
                    <a:lumMod val="50000"/>
                  </a:schemeClr>
                </a:solidFill>
              </a:rPr>
              <a:t>genes </a:t>
            </a:r>
            <a:r>
              <a:rPr lang="es-ES_tradnl" sz="2000" dirty="0" err="1" smtClean="0">
                <a:solidFill>
                  <a:schemeClr val="bg1">
                    <a:lumMod val="50000"/>
                  </a:schemeClr>
                </a:solidFill>
              </a:rPr>
              <a:t>hipoecóicas</a:t>
            </a:r>
            <a:r>
              <a:rPr lang="es-ES_tradnl" sz="2000" dirty="0" smtClean="0">
                <a:solidFill>
                  <a:schemeClr val="bg1">
                    <a:lumMod val="50000"/>
                  </a:schemeClr>
                </a:solidFill>
              </a:rPr>
              <a:t> en la periferia de menos de 6mm</a:t>
            </a:r>
          </a:p>
          <a:p>
            <a:pPr marL="342900" indent="-342900"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es-ES_tradnl" sz="2000" dirty="0" smtClean="0">
                <a:solidFill>
                  <a:schemeClr val="bg1">
                    <a:lumMod val="50000"/>
                  </a:schemeClr>
                </a:solidFill>
              </a:rPr>
              <a:t>OI: dimensiones de 33 x 20 x32 . Vol. 11cc de mismas características que el derecho</a:t>
            </a:r>
          </a:p>
          <a:p>
            <a:pPr>
              <a:defRPr/>
            </a:pPr>
            <a:endParaRPr lang="es-ES_tradnl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371600"/>
            <a:ext cx="4635500" cy="3112891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5486400" y="551122"/>
            <a:ext cx="3581400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8FD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s-ES_tradnl" sz="2800" dirty="0" smtClean="0"/>
              <a:t>Caso clínico 1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79237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81800" y="5943600"/>
            <a:ext cx="2362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381000" y="1371600"/>
            <a:ext cx="8458200" cy="6258123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acuerdo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hallazgos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clínicos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y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ultrasonográficos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¿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cuál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sería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su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impresion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diagnóstica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algn="ctr">
              <a:defRPr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19112" lvl="2" indent="0">
              <a:lnSpc>
                <a:spcPct val="150000"/>
              </a:lnSpc>
              <a:buNone/>
              <a:defRPr/>
            </a:pPr>
            <a:r>
              <a:rPr lang="en-US" sz="2200" b="0" dirty="0" smtClean="0">
                <a:solidFill>
                  <a:schemeClr val="bg1">
                    <a:lumMod val="50000"/>
                  </a:schemeClr>
                </a:solidFill>
              </a:rPr>
              <a:t>A) </a:t>
            </a:r>
            <a:r>
              <a:rPr lang="en-US" sz="2200" b="0" dirty="0" err="1" smtClean="0">
                <a:solidFill>
                  <a:schemeClr val="bg1">
                    <a:lumMod val="50000"/>
                  </a:schemeClr>
                </a:solidFill>
              </a:rPr>
              <a:t>Quiste</a:t>
            </a:r>
            <a:r>
              <a:rPr lang="en-US" sz="2200" b="0" dirty="0" smtClean="0">
                <a:solidFill>
                  <a:schemeClr val="bg1">
                    <a:lumMod val="50000"/>
                  </a:schemeClr>
                </a:solidFill>
              </a:rPr>
              <a:t> simple de </a:t>
            </a:r>
            <a:r>
              <a:rPr lang="en-US" sz="2200" b="0" dirty="0" err="1" smtClean="0">
                <a:solidFill>
                  <a:schemeClr val="bg1">
                    <a:lumMod val="50000"/>
                  </a:schemeClr>
                </a:solidFill>
              </a:rPr>
              <a:t>ovario</a:t>
            </a:r>
            <a:endParaRPr lang="en-US" sz="22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9112" lvl="2" indent="0">
              <a:lnSpc>
                <a:spcPct val="150000"/>
              </a:lnSpc>
              <a:buNone/>
              <a:defRPr/>
            </a:pPr>
            <a:r>
              <a:rPr lang="en-US" sz="2200" b="0" dirty="0" smtClean="0">
                <a:solidFill>
                  <a:schemeClr val="bg1">
                    <a:lumMod val="50000"/>
                  </a:schemeClr>
                </a:solidFill>
              </a:rPr>
              <a:t>B) </a:t>
            </a:r>
            <a:r>
              <a:rPr lang="en-US" sz="2200" b="0" dirty="0" err="1" smtClean="0">
                <a:solidFill>
                  <a:schemeClr val="bg1">
                    <a:lumMod val="50000"/>
                  </a:schemeClr>
                </a:solidFill>
              </a:rPr>
              <a:t>Ovarios</a:t>
            </a:r>
            <a:r>
              <a:rPr lang="en-US" sz="2200" b="0" dirty="0" smtClean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2200" b="0" dirty="0" err="1" smtClean="0">
                <a:solidFill>
                  <a:schemeClr val="bg1">
                    <a:lumMod val="50000"/>
                  </a:schemeClr>
                </a:solidFill>
              </a:rPr>
              <a:t>características</a:t>
            </a:r>
            <a:r>
              <a:rPr lang="en-US" sz="2200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b="0" dirty="0" err="1" smtClean="0">
                <a:solidFill>
                  <a:schemeClr val="bg1">
                    <a:lumMod val="50000"/>
                  </a:schemeClr>
                </a:solidFill>
              </a:rPr>
              <a:t>normales</a:t>
            </a:r>
            <a:endParaRPr lang="en-US" sz="22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9112" lvl="2" indent="0">
              <a:lnSpc>
                <a:spcPct val="150000"/>
              </a:lnSpc>
              <a:buNone/>
              <a:defRPr/>
            </a:pPr>
            <a:r>
              <a:rPr lang="en-US" sz="2200" b="0" dirty="0" smtClean="0">
                <a:solidFill>
                  <a:schemeClr val="bg1">
                    <a:lumMod val="50000"/>
                  </a:schemeClr>
                </a:solidFill>
              </a:rPr>
              <a:t>C) </a:t>
            </a:r>
            <a:r>
              <a:rPr lang="en-US" sz="2200" b="0" dirty="0" err="1" smtClean="0">
                <a:solidFill>
                  <a:schemeClr val="bg1">
                    <a:lumMod val="50000"/>
                  </a:schemeClr>
                </a:solidFill>
              </a:rPr>
              <a:t>Síndrome</a:t>
            </a:r>
            <a:r>
              <a:rPr lang="en-US" sz="2200" b="0" dirty="0" smtClean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2200" b="0" dirty="0" err="1" smtClean="0">
                <a:solidFill>
                  <a:schemeClr val="bg1">
                    <a:lumMod val="50000"/>
                  </a:schemeClr>
                </a:solidFill>
              </a:rPr>
              <a:t>ovarios</a:t>
            </a:r>
            <a:r>
              <a:rPr lang="en-US" sz="2200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b="0" dirty="0" err="1" smtClean="0">
                <a:solidFill>
                  <a:schemeClr val="bg1">
                    <a:lumMod val="50000"/>
                  </a:schemeClr>
                </a:solidFill>
              </a:rPr>
              <a:t>poliquísticos</a:t>
            </a:r>
            <a:endParaRPr lang="en-US" sz="22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9112" lvl="2" indent="0">
              <a:lnSpc>
                <a:spcPct val="150000"/>
              </a:lnSpc>
              <a:buNone/>
              <a:defRPr/>
            </a:pPr>
            <a:r>
              <a:rPr lang="en-US" sz="2200" b="0" dirty="0" smtClean="0">
                <a:solidFill>
                  <a:schemeClr val="bg1">
                    <a:lumMod val="50000"/>
                  </a:schemeClr>
                </a:solidFill>
              </a:rPr>
              <a:t>D) </a:t>
            </a:r>
            <a:r>
              <a:rPr lang="en-US" sz="2200" b="0" dirty="0" err="1" smtClean="0">
                <a:solidFill>
                  <a:schemeClr val="bg1">
                    <a:lumMod val="50000"/>
                  </a:schemeClr>
                </a:solidFill>
              </a:rPr>
              <a:t>Disgerminoma</a:t>
            </a:r>
            <a:endParaRPr lang="en-US" sz="22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9112" lvl="2" indent="0">
              <a:lnSpc>
                <a:spcPct val="150000"/>
              </a:lnSpc>
              <a:buNone/>
              <a:defRPr/>
            </a:pPr>
            <a:r>
              <a:rPr lang="en-US" sz="2200" b="0" dirty="0" smtClean="0">
                <a:solidFill>
                  <a:schemeClr val="bg1">
                    <a:lumMod val="50000"/>
                  </a:schemeClr>
                </a:solidFill>
              </a:rPr>
              <a:t>E) </a:t>
            </a:r>
            <a:r>
              <a:rPr lang="en-US" sz="2200" b="0" dirty="0" err="1" smtClean="0">
                <a:solidFill>
                  <a:schemeClr val="bg1">
                    <a:lumMod val="50000"/>
                  </a:schemeClr>
                </a:solidFill>
              </a:rPr>
              <a:t>Ovarios</a:t>
            </a:r>
            <a:r>
              <a:rPr lang="en-US" sz="2200" b="0" dirty="0" smtClean="0">
                <a:solidFill>
                  <a:schemeClr val="bg1">
                    <a:lumMod val="50000"/>
                  </a:schemeClr>
                </a:solidFill>
              </a:rPr>
              <a:t> con </a:t>
            </a:r>
            <a:r>
              <a:rPr lang="en-US" sz="2200" b="0" dirty="0" err="1" smtClean="0">
                <a:solidFill>
                  <a:schemeClr val="bg1">
                    <a:lumMod val="50000"/>
                  </a:schemeClr>
                </a:solidFill>
              </a:rPr>
              <a:t>datos</a:t>
            </a:r>
            <a:r>
              <a:rPr lang="en-US" sz="2200" b="0" dirty="0" smtClean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2200" b="0" dirty="0" err="1" smtClean="0">
                <a:solidFill>
                  <a:schemeClr val="bg1">
                    <a:lumMod val="50000"/>
                  </a:schemeClr>
                </a:solidFill>
              </a:rPr>
              <a:t>falla</a:t>
            </a:r>
            <a:r>
              <a:rPr lang="en-US" sz="2200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b="0" dirty="0" err="1" smtClean="0">
                <a:solidFill>
                  <a:schemeClr val="bg1">
                    <a:lumMod val="50000"/>
                  </a:schemeClr>
                </a:solidFill>
              </a:rPr>
              <a:t>ovárica</a:t>
            </a:r>
            <a:endParaRPr lang="en-US" sz="22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es-ES_tradnl" sz="28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es-ES_tradnl" b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5486400" y="551122"/>
            <a:ext cx="3581400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8FD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s-ES_tradnl" sz="2800" dirty="0" smtClean="0"/>
              <a:t>Caso clínico 1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40528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381000" y="1524000"/>
            <a:ext cx="8534400" cy="5314275"/>
          </a:xfrm>
        </p:spPr>
        <p:txBody>
          <a:bodyPr/>
          <a:lstStyle/>
          <a:p>
            <a:pPr algn="ctr">
              <a:defRPr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¿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Cuál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sería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el primer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fármaco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para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el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inducción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ovulación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emplear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con la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paciente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1081087" lvl="3" indent="0">
              <a:lnSpc>
                <a:spcPct val="150000"/>
              </a:lnSpc>
              <a:buNone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Menotropinas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081087" lvl="3" indent="0">
              <a:lnSpc>
                <a:spcPct val="150000"/>
              </a:lnSpc>
              <a:buNone/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B)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Dosis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bajas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esteroide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081087" lvl="3" indent="0">
              <a:lnSpc>
                <a:spcPct val="150000"/>
              </a:lnSpc>
              <a:buNone/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C)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Dosis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altas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esteroide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081087" lvl="3" indent="0">
              <a:lnSpc>
                <a:spcPct val="150000"/>
              </a:lnSpc>
              <a:buNone/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D)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Citrato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clomifeno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081087" lvl="3" indent="0">
              <a:lnSpc>
                <a:spcPct val="150000"/>
              </a:lnSpc>
              <a:buNone/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E)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FSHr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es-ES_tradnl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es-ES_tradnl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5486400" y="551122"/>
            <a:ext cx="3581400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8FD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s-ES_tradnl" sz="2800" dirty="0" smtClean="0"/>
              <a:t>Caso clínico 1</a:t>
            </a:r>
            <a:endParaRPr lang="es-MX" sz="2800" dirty="0"/>
          </a:p>
        </p:txBody>
      </p:sp>
      <p:sp>
        <p:nvSpPr>
          <p:cNvPr id="5" name="Rectangle 4"/>
          <p:cNvSpPr/>
          <p:nvPr/>
        </p:nvSpPr>
        <p:spPr>
          <a:xfrm>
            <a:off x="6781800" y="5943600"/>
            <a:ext cx="2362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81800" y="5943600"/>
            <a:ext cx="2362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678781"/>
            <a:ext cx="7391400" cy="369332"/>
          </a:xfrm>
        </p:spPr>
        <p:txBody>
          <a:bodyPr/>
          <a:lstStyle/>
          <a:p>
            <a:pPr>
              <a:defRPr/>
            </a:pPr>
            <a:r>
              <a:rPr lang="es-ES_tradnl" sz="2400" dirty="0" smtClean="0"/>
              <a:t>Citrato de </a:t>
            </a:r>
            <a:r>
              <a:rPr lang="es-ES_tradnl" sz="2400" dirty="0" err="1" smtClean="0"/>
              <a:t>clomifeno</a:t>
            </a:r>
            <a:endParaRPr lang="es-ES_tradnl" sz="2400" dirty="0" smtClean="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038600" y="6161964"/>
            <a:ext cx="4803775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s-ES_tradnl" sz="1200" dirty="0">
                <a:latin typeface="Tahoma" pitchFamily="34" charset="0"/>
              </a:rPr>
              <a:t>Velázquez G. </a:t>
            </a:r>
            <a:r>
              <a:rPr lang="es-ES_tradnl" sz="1200" b="1" dirty="0">
                <a:latin typeface="Tahoma" pitchFamily="34" charset="0"/>
              </a:rPr>
              <a:t>Fisiología de la Reproducción Humana</a:t>
            </a:r>
            <a:r>
              <a:rPr lang="es-ES_tradnl" sz="1200" dirty="0">
                <a:latin typeface="Tahoma" pitchFamily="34" charset="0"/>
              </a:rPr>
              <a:t>. </a:t>
            </a:r>
          </a:p>
          <a:p>
            <a:pPr algn="r" eaLnBrk="0" hangingPunct="0"/>
            <a:r>
              <a:rPr lang="es-ES_tradnl" sz="1200" dirty="0">
                <a:latin typeface="Tahoma" pitchFamily="34" charset="0"/>
              </a:rPr>
              <a:t>Revista Mexicana de Medicina de la Reproduccion:2009;1(4):115-30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735407"/>
              </p:ext>
            </p:extLst>
          </p:nvPr>
        </p:nvGraphicFramePr>
        <p:xfrm>
          <a:off x="304800" y="2590803"/>
          <a:ext cx="8610601" cy="2447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460"/>
                <a:gridCol w="239183"/>
                <a:gridCol w="239183"/>
                <a:gridCol w="357043"/>
                <a:gridCol w="374374"/>
                <a:gridCol w="374374"/>
                <a:gridCol w="374374"/>
                <a:gridCol w="374374"/>
                <a:gridCol w="374374"/>
                <a:gridCol w="374374"/>
                <a:gridCol w="374374"/>
                <a:gridCol w="374374"/>
                <a:gridCol w="374374"/>
                <a:gridCol w="374374"/>
                <a:gridCol w="374374"/>
                <a:gridCol w="374374"/>
                <a:gridCol w="374374"/>
                <a:gridCol w="374374"/>
                <a:gridCol w="374374"/>
                <a:gridCol w="374374"/>
                <a:gridCol w="374374"/>
                <a:gridCol w="374374"/>
              </a:tblGrid>
              <a:tr h="389955">
                <a:tc>
                  <a:txBody>
                    <a:bodyPr/>
                    <a:lstStyle/>
                    <a:p>
                      <a:r>
                        <a:rPr lang="es-ES_tradnl" sz="1200" dirty="0" smtClean="0"/>
                        <a:t>Día</a:t>
                      </a:r>
                      <a:r>
                        <a:rPr lang="es-ES_tradnl" sz="1200" baseline="0" dirty="0" smtClean="0"/>
                        <a:t> del Ciclo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dirty="0" smtClean="0"/>
                        <a:t>1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dirty="0" smtClean="0"/>
                        <a:t>2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dirty="0" smtClean="0"/>
                        <a:t>3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dirty="0" smtClean="0"/>
                        <a:t>4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dirty="0" smtClean="0"/>
                        <a:t>5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dirty="0" smtClean="0"/>
                        <a:t>6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dirty="0" smtClean="0"/>
                        <a:t>7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dirty="0" smtClean="0"/>
                        <a:t>8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dirty="0" smtClean="0"/>
                        <a:t>9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dirty="0" smtClean="0"/>
                        <a:t>10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dirty="0" smtClean="0"/>
                        <a:t>11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dirty="0" smtClean="0"/>
                        <a:t>12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dirty="0" smtClean="0"/>
                        <a:t>13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dirty="0" smtClean="0"/>
                        <a:t>14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dirty="0" smtClean="0"/>
                        <a:t>15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dirty="0" smtClean="0"/>
                        <a:t>16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dirty="0" smtClean="0"/>
                        <a:t>17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dirty="0" smtClean="0"/>
                        <a:t>18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dirty="0" smtClean="0"/>
                        <a:t>19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dirty="0" smtClean="0"/>
                        <a:t>20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dirty="0" smtClean="0"/>
                        <a:t>21</a:t>
                      </a:r>
                      <a:endParaRPr lang="es-MX" sz="1200" dirty="0"/>
                    </a:p>
                  </a:txBody>
                  <a:tcPr/>
                </a:tc>
              </a:tr>
              <a:tr h="389955">
                <a:tc>
                  <a:txBody>
                    <a:bodyPr/>
                    <a:lstStyle/>
                    <a:p>
                      <a:r>
                        <a:rPr lang="es-ES_tradnl" sz="1400" b="1" dirty="0" smtClean="0"/>
                        <a:t>CC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="1" dirty="0" smtClean="0"/>
                        <a:t>X</a:t>
                      </a:r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="1" dirty="0" smtClean="0"/>
                        <a:t>X</a:t>
                      </a:r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="1" dirty="0" smtClean="0"/>
                        <a:t>X</a:t>
                      </a:r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="1" dirty="0" smtClean="0"/>
                        <a:t>X</a:t>
                      </a:r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="1" dirty="0" smtClean="0"/>
                        <a:t>X</a:t>
                      </a:r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</a:tr>
              <a:tr h="389955">
                <a:tc>
                  <a:txBody>
                    <a:bodyPr/>
                    <a:lstStyle/>
                    <a:p>
                      <a:r>
                        <a:rPr lang="es-ES_tradnl" sz="1400" b="1" dirty="0" smtClean="0"/>
                        <a:t>USG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="1" dirty="0" smtClean="0"/>
                        <a:t>X</a:t>
                      </a:r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="1" dirty="0" smtClean="0"/>
                        <a:t>X</a:t>
                      </a:r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</a:tr>
              <a:tr h="389955">
                <a:tc>
                  <a:txBody>
                    <a:bodyPr/>
                    <a:lstStyle/>
                    <a:p>
                      <a:r>
                        <a:rPr lang="es-ES_tradnl" sz="1400" b="1" dirty="0" err="1" smtClean="0"/>
                        <a:t>hCG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="1" dirty="0" smtClean="0"/>
                        <a:t>X</a:t>
                      </a:r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</a:tr>
              <a:tr h="497577">
                <a:tc>
                  <a:txBody>
                    <a:bodyPr/>
                    <a:lstStyle/>
                    <a:p>
                      <a:r>
                        <a:rPr lang="es-ES_tradnl" sz="1400" b="1" dirty="0" smtClean="0"/>
                        <a:t>P4 </a:t>
                      </a:r>
                      <a:r>
                        <a:rPr lang="es-ES_tradnl" sz="1200" b="1" dirty="0" smtClean="0"/>
                        <a:t>PROSPHERE</a:t>
                      </a:r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="1" dirty="0" smtClean="0"/>
                        <a:t>X</a:t>
                      </a:r>
                    </a:p>
                    <a:p>
                      <a:r>
                        <a:rPr lang="es-ES_tradnl" sz="1200" b="1" dirty="0" smtClean="0"/>
                        <a:t>X</a:t>
                      </a:r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="1" dirty="0" smtClean="0"/>
                        <a:t>X</a:t>
                      </a:r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="1" dirty="0" smtClean="0"/>
                        <a:t>X</a:t>
                      </a:r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="1" dirty="0" smtClean="0"/>
                        <a:t>X</a:t>
                      </a:r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="1" dirty="0" smtClean="0"/>
                        <a:t>X</a:t>
                      </a:r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="1" dirty="0" smtClean="0"/>
                        <a:t>X</a:t>
                      </a:r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="1" dirty="0" smtClean="0"/>
                        <a:t>X</a:t>
                      </a:r>
                      <a:endParaRPr lang="es-MX" sz="1200" b="1" dirty="0"/>
                    </a:p>
                  </a:txBody>
                  <a:tcPr/>
                </a:tc>
              </a:tr>
              <a:tr h="389955">
                <a:tc>
                  <a:txBody>
                    <a:bodyPr/>
                    <a:lstStyle/>
                    <a:p>
                      <a:r>
                        <a:rPr lang="es-ES_tradnl" sz="1400" b="1" dirty="0" smtClean="0"/>
                        <a:t>Ovulación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="1" dirty="0" smtClean="0"/>
                        <a:t>X</a:t>
                      </a:r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 bwMode="auto">
          <a:xfrm>
            <a:off x="5486400" y="551122"/>
            <a:ext cx="3581400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8FD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8FD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s-ES_tradnl" sz="2800" dirty="0" smtClean="0"/>
              <a:t>Caso clínico 1</a:t>
            </a:r>
            <a:endParaRPr lang="es-MX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2417</TotalTime>
  <Words>1322</Words>
  <Application>Microsoft Office PowerPoint</Application>
  <PresentationFormat>On-screen Show (4:3)</PresentationFormat>
  <Paragraphs>262</Paragraphs>
  <Slides>32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Tema di Office</vt:lpstr>
      <vt:lpstr> Protocolos de estimulación ovárica Casos Clínicos</vt:lpstr>
      <vt:lpstr>Objetivos generales del curso</vt:lpstr>
      <vt:lpstr>Objetivos generales del curso</vt:lpstr>
      <vt:lpstr>Objetivos generales del curso</vt:lpstr>
      <vt:lpstr>Caso clínico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Indicaciones de IIU</vt:lpstr>
      <vt:lpstr>PowerPoint Presentation</vt:lpstr>
      <vt:lpstr>PowerPoint Presentation</vt:lpstr>
      <vt:lpstr>PowerPoint Presentation</vt:lpstr>
      <vt:lpstr>PowerPoint Presentation</vt:lpstr>
      <vt:lpstr>Efectividad en técnicas de reproducción asistida</vt:lpstr>
      <vt:lpstr>Conclusiones</vt:lpstr>
      <vt:lpstr>PowerPoint Presentation</vt:lpstr>
      <vt:lpstr>PowerPoint Presentation</vt:lpstr>
    </vt:vector>
  </TitlesOfParts>
  <Company>Template Central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Loza, Anabel</dc:creator>
  <cp:lastModifiedBy>Loza, Anabel</cp:lastModifiedBy>
  <cp:revision>187</cp:revision>
  <dcterms:created xsi:type="dcterms:W3CDTF">2002-02-21T04:34:32Z</dcterms:created>
  <dcterms:modified xsi:type="dcterms:W3CDTF">2015-09-10T13:31:55Z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TC011408271033</vt:lpwstr>
  </property>
</Properties>
</file>